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6"/>
  </p:notesMasterIdLst>
  <p:sldIdLst>
    <p:sldId id="263" r:id="rId2"/>
    <p:sldId id="314" r:id="rId3"/>
    <p:sldId id="265" r:id="rId4"/>
    <p:sldId id="323" r:id="rId5"/>
    <p:sldId id="306" r:id="rId6"/>
    <p:sldId id="313" r:id="rId7"/>
    <p:sldId id="322" r:id="rId8"/>
    <p:sldId id="272" r:id="rId9"/>
    <p:sldId id="319" r:id="rId10"/>
    <p:sldId id="316" r:id="rId11"/>
    <p:sldId id="317" r:id="rId12"/>
    <p:sldId id="318" r:id="rId13"/>
    <p:sldId id="312" r:id="rId14"/>
    <p:sldId id="32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5882" autoAdjust="0"/>
  </p:normalViewPr>
  <p:slideViewPr>
    <p:cSldViewPr snapToGrid="0">
      <p:cViewPr varScale="1">
        <p:scale>
          <a:sx n="119" d="100"/>
          <a:sy n="119" d="100"/>
        </p:scale>
        <p:origin x="102" y="162"/>
      </p:cViewPr>
      <p:guideLst>
        <p:guide orient="horz" pos="2160"/>
        <p:guide pos="3840"/>
      </p:guideLst>
    </p:cSldViewPr>
  </p:slideViewPr>
  <p:outlineViewPr>
    <p:cViewPr>
      <p:scale>
        <a:sx n="33" d="100"/>
        <a:sy n="33" d="100"/>
      </p:scale>
      <p:origin x="0" y="-160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AA83CA-2CD4-477B-915B-44A71ECB51B1}"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C07A47D2-E96F-4BD8-BBE1-EB0C35EEEB54}">
      <dgm:prSet/>
      <dgm:spPr/>
      <dgm:t>
        <a:bodyPr/>
        <a:lstStyle/>
        <a:p>
          <a:r>
            <a:rPr lang="en-GB" dirty="0"/>
            <a:t>PUBLIC ENGAGEMENT</a:t>
          </a:r>
          <a:endParaRPr lang="en-US" dirty="0"/>
        </a:p>
      </dgm:t>
    </dgm:pt>
    <dgm:pt modelId="{12D1C828-3926-43E0-9EAD-5929A7955E87}" type="parTrans" cxnId="{04FB5EA7-AAA4-4B96-8D0F-39A9CB795717}">
      <dgm:prSet/>
      <dgm:spPr/>
      <dgm:t>
        <a:bodyPr/>
        <a:lstStyle/>
        <a:p>
          <a:endParaRPr lang="en-US"/>
        </a:p>
      </dgm:t>
    </dgm:pt>
    <dgm:pt modelId="{19BCD219-8B3A-4D0F-9FD2-31C3560377FD}" type="sibTrans" cxnId="{04FB5EA7-AAA4-4B96-8D0F-39A9CB795717}">
      <dgm:prSet/>
      <dgm:spPr/>
      <dgm:t>
        <a:bodyPr/>
        <a:lstStyle/>
        <a:p>
          <a:endParaRPr lang="en-US"/>
        </a:p>
      </dgm:t>
    </dgm:pt>
    <dgm:pt modelId="{6FA82C44-B48E-4355-AFBE-B1651544D1A4}">
      <dgm:prSet/>
      <dgm:spPr/>
      <dgm:t>
        <a:bodyPr/>
        <a:lstStyle/>
        <a:p>
          <a:r>
            <a:rPr lang="en-GB" dirty="0"/>
            <a:t>INTERGENERATIONAL BONDING </a:t>
          </a:r>
          <a:endParaRPr lang="en-US" dirty="0"/>
        </a:p>
      </dgm:t>
    </dgm:pt>
    <dgm:pt modelId="{42DE9E3B-1B9A-440C-A584-EE448E9E6CAF}" type="parTrans" cxnId="{A6ACCF93-77B8-4F80-B028-7EFD92D1356F}">
      <dgm:prSet/>
      <dgm:spPr/>
      <dgm:t>
        <a:bodyPr/>
        <a:lstStyle/>
        <a:p>
          <a:endParaRPr lang="en-US"/>
        </a:p>
      </dgm:t>
    </dgm:pt>
    <dgm:pt modelId="{CF30AB65-F849-48E8-9AF7-B62F6260C801}" type="sibTrans" cxnId="{A6ACCF93-77B8-4F80-B028-7EFD92D1356F}">
      <dgm:prSet/>
      <dgm:spPr/>
      <dgm:t>
        <a:bodyPr/>
        <a:lstStyle/>
        <a:p>
          <a:endParaRPr lang="en-US"/>
        </a:p>
      </dgm:t>
    </dgm:pt>
    <dgm:pt modelId="{54808127-D98C-4B99-82AD-45F597B43C5B}">
      <dgm:prSet/>
      <dgm:spPr/>
      <dgm:t>
        <a:bodyPr/>
        <a:lstStyle/>
        <a:p>
          <a:r>
            <a:rPr lang="en-US" dirty="0"/>
            <a:t>CREATIVE PRACTICE</a:t>
          </a:r>
        </a:p>
      </dgm:t>
    </dgm:pt>
    <dgm:pt modelId="{665F0830-5FDD-4466-9CB7-2A6430288403}" type="parTrans" cxnId="{19C7D8C2-7429-445A-BA53-4EDBF862CBC8}">
      <dgm:prSet/>
      <dgm:spPr/>
      <dgm:t>
        <a:bodyPr/>
        <a:lstStyle/>
        <a:p>
          <a:endParaRPr lang="en-US"/>
        </a:p>
      </dgm:t>
    </dgm:pt>
    <dgm:pt modelId="{E7955FF5-C33C-45E9-A31C-0C421B84B01A}" type="sibTrans" cxnId="{19C7D8C2-7429-445A-BA53-4EDBF862CBC8}">
      <dgm:prSet/>
      <dgm:spPr/>
      <dgm:t>
        <a:bodyPr/>
        <a:lstStyle/>
        <a:p>
          <a:endParaRPr lang="en-US"/>
        </a:p>
      </dgm:t>
    </dgm:pt>
    <dgm:pt modelId="{845F1384-6E14-4E0C-91AF-AA297822F0B3}">
      <dgm:prSet/>
      <dgm:spPr/>
      <dgm:t>
        <a:bodyPr/>
        <a:lstStyle/>
        <a:p>
          <a:r>
            <a:rPr lang="en-US" dirty="0"/>
            <a:t>COLLABORATIVE, THERAPEUTIC</a:t>
          </a:r>
        </a:p>
      </dgm:t>
    </dgm:pt>
    <dgm:pt modelId="{3591D7CE-0F5C-4A35-BE6F-056F9482922A}" type="parTrans" cxnId="{C59C763C-0533-4E0E-B63D-78BB9ECB3055}">
      <dgm:prSet/>
      <dgm:spPr/>
      <dgm:t>
        <a:bodyPr/>
        <a:lstStyle/>
        <a:p>
          <a:endParaRPr lang="en-US"/>
        </a:p>
      </dgm:t>
    </dgm:pt>
    <dgm:pt modelId="{5C4AD15B-DCEB-4C7D-8D4D-AB9744F966B2}" type="sibTrans" cxnId="{C59C763C-0533-4E0E-B63D-78BB9ECB3055}">
      <dgm:prSet/>
      <dgm:spPr/>
      <dgm:t>
        <a:bodyPr/>
        <a:lstStyle/>
        <a:p>
          <a:endParaRPr lang="en-US"/>
        </a:p>
      </dgm:t>
    </dgm:pt>
    <dgm:pt modelId="{D71FF829-361E-4B7B-9BBC-0194C7FBB44C}">
      <dgm:prSet/>
      <dgm:spPr/>
      <dgm:t>
        <a:bodyPr/>
        <a:lstStyle/>
        <a:p>
          <a:r>
            <a:rPr lang="en-GB" dirty="0"/>
            <a:t>RESEARCH </a:t>
          </a:r>
          <a:endParaRPr lang="en-US" dirty="0"/>
        </a:p>
      </dgm:t>
    </dgm:pt>
    <dgm:pt modelId="{5DDD3D20-7E41-48A1-9C74-B39C6F20F85B}" type="parTrans" cxnId="{31F4FF92-63B9-4ACD-B235-3654AACC9C1F}">
      <dgm:prSet/>
      <dgm:spPr/>
      <dgm:t>
        <a:bodyPr/>
        <a:lstStyle/>
        <a:p>
          <a:endParaRPr lang="en-US"/>
        </a:p>
      </dgm:t>
    </dgm:pt>
    <dgm:pt modelId="{0E68581B-1EAE-4787-BCCE-1B2F4ED21004}" type="sibTrans" cxnId="{31F4FF92-63B9-4ACD-B235-3654AACC9C1F}">
      <dgm:prSet/>
      <dgm:spPr/>
      <dgm:t>
        <a:bodyPr/>
        <a:lstStyle/>
        <a:p>
          <a:endParaRPr lang="en-US"/>
        </a:p>
      </dgm:t>
    </dgm:pt>
    <dgm:pt modelId="{6083FA44-79A4-488F-9034-E6A7EF21BA75}">
      <dgm:prSet/>
      <dgm:spPr/>
      <dgm:t>
        <a:bodyPr/>
        <a:lstStyle/>
        <a:p>
          <a:r>
            <a:rPr lang="en-GB" dirty="0"/>
            <a:t>LIFE WRITING AS CULTURAL HISTORY</a:t>
          </a:r>
          <a:endParaRPr lang="en-US" dirty="0"/>
        </a:p>
      </dgm:t>
    </dgm:pt>
    <dgm:pt modelId="{8613D27B-C209-445E-A992-80B4C97CB3C7}" type="parTrans" cxnId="{9BEC16AE-582A-45FE-B035-8A392EA7F01A}">
      <dgm:prSet/>
      <dgm:spPr/>
      <dgm:t>
        <a:bodyPr/>
        <a:lstStyle/>
        <a:p>
          <a:endParaRPr lang="en-US"/>
        </a:p>
      </dgm:t>
    </dgm:pt>
    <dgm:pt modelId="{F39F1156-4CCC-46FB-B4AF-FD7BB5E56AD6}" type="sibTrans" cxnId="{9BEC16AE-582A-45FE-B035-8A392EA7F01A}">
      <dgm:prSet/>
      <dgm:spPr/>
      <dgm:t>
        <a:bodyPr/>
        <a:lstStyle/>
        <a:p>
          <a:endParaRPr lang="en-US"/>
        </a:p>
      </dgm:t>
    </dgm:pt>
    <dgm:pt modelId="{0B5F518A-9A64-7440-A359-0C5503311A35}" type="pres">
      <dgm:prSet presAssocID="{5DAA83CA-2CD4-477B-915B-44A71ECB51B1}" presName="diagram" presStyleCnt="0">
        <dgm:presLayoutVars>
          <dgm:dir/>
          <dgm:resizeHandles val="exact"/>
        </dgm:presLayoutVars>
      </dgm:prSet>
      <dgm:spPr/>
    </dgm:pt>
    <dgm:pt modelId="{5B2BE8FE-CB37-7745-B396-4C1610880217}" type="pres">
      <dgm:prSet presAssocID="{C07A47D2-E96F-4BD8-BBE1-EB0C35EEEB54}" presName="node" presStyleLbl="node1" presStyleIdx="0" presStyleCnt="6">
        <dgm:presLayoutVars>
          <dgm:bulletEnabled val="1"/>
        </dgm:presLayoutVars>
      </dgm:prSet>
      <dgm:spPr/>
    </dgm:pt>
    <dgm:pt modelId="{5CDBD5A3-BDAA-6E43-99BE-EB737C07D26D}" type="pres">
      <dgm:prSet presAssocID="{19BCD219-8B3A-4D0F-9FD2-31C3560377FD}" presName="sibTrans" presStyleCnt="0"/>
      <dgm:spPr/>
    </dgm:pt>
    <dgm:pt modelId="{6700B518-0D43-8747-9715-8275E3F8A072}" type="pres">
      <dgm:prSet presAssocID="{6FA82C44-B48E-4355-AFBE-B1651544D1A4}" presName="node" presStyleLbl="node1" presStyleIdx="1" presStyleCnt="6">
        <dgm:presLayoutVars>
          <dgm:bulletEnabled val="1"/>
        </dgm:presLayoutVars>
      </dgm:prSet>
      <dgm:spPr/>
    </dgm:pt>
    <dgm:pt modelId="{C3B941EE-108E-E14F-836A-C4D938A4A762}" type="pres">
      <dgm:prSet presAssocID="{CF30AB65-F849-48E8-9AF7-B62F6260C801}" presName="sibTrans" presStyleCnt="0"/>
      <dgm:spPr/>
    </dgm:pt>
    <dgm:pt modelId="{2E194AB2-D55C-AB42-AFB1-4658A9BC14B8}" type="pres">
      <dgm:prSet presAssocID="{54808127-D98C-4B99-82AD-45F597B43C5B}" presName="node" presStyleLbl="node1" presStyleIdx="2" presStyleCnt="6">
        <dgm:presLayoutVars>
          <dgm:bulletEnabled val="1"/>
        </dgm:presLayoutVars>
      </dgm:prSet>
      <dgm:spPr/>
    </dgm:pt>
    <dgm:pt modelId="{BFD6018E-AACF-9F4C-ACF2-9DCCA8157697}" type="pres">
      <dgm:prSet presAssocID="{E7955FF5-C33C-45E9-A31C-0C421B84B01A}" presName="sibTrans" presStyleCnt="0"/>
      <dgm:spPr/>
    </dgm:pt>
    <dgm:pt modelId="{582B7BE8-CD1E-EA43-8E31-575344FC5AB4}" type="pres">
      <dgm:prSet presAssocID="{845F1384-6E14-4E0C-91AF-AA297822F0B3}" presName="node" presStyleLbl="node1" presStyleIdx="3" presStyleCnt="6">
        <dgm:presLayoutVars>
          <dgm:bulletEnabled val="1"/>
        </dgm:presLayoutVars>
      </dgm:prSet>
      <dgm:spPr/>
    </dgm:pt>
    <dgm:pt modelId="{A4DB3E40-E243-654E-BDE3-807EF49E851C}" type="pres">
      <dgm:prSet presAssocID="{5C4AD15B-DCEB-4C7D-8D4D-AB9744F966B2}" presName="sibTrans" presStyleCnt="0"/>
      <dgm:spPr/>
    </dgm:pt>
    <dgm:pt modelId="{C37A2B27-5365-2C44-9F27-4936F1E57001}" type="pres">
      <dgm:prSet presAssocID="{D71FF829-361E-4B7B-9BBC-0194C7FBB44C}" presName="node" presStyleLbl="node1" presStyleIdx="4" presStyleCnt="6">
        <dgm:presLayoutVars>
          <dgm:bulletEnabled val="1"/>
        </dgm:presLayoutVars>
      </dgm:prSet>
      <dgm:spPr/>
    </dgm:pt>
    <dgm:pt modelId="{47033A5F-4239-634F-8ABF-71B42BF0F82A}" type="pres">
      <dgm:prSet presAssocID="{0E68581B-1EAE-4787-BCCE-1B2F4ED21004}" presName="sibTrans" presStyleCnt="0"/>
      <dgm:spPr/>
    </dgm:pt>
    <dgm:pt modelId="{A4FDA3F5-215C-414A-80FC-56E219ED7D5C}" type="pres">
      <dgm:prSet presAssocID="{6083FA44-79A4-488F-9034-E6A7EF21BA75}" presName="node" presStyleLbl="node1" presStyleIdx="5" presStyleCnt="6">
        <dgm:presLayoutVars>
          <dgm:bulletEnabled val="1"/>
        </dgm:presLayoutVars>
      </dgm:prSet>
      <dgm:spPr/>
    </dgm:pt>
  </dgm:ptLst>
  <dgm:cxnLst>
    <dgm:cxn modelId="{66CA2F3C-C0DA-E245-961D-86979C9B62A5}" type="presOf" srcId="{845F1384-6E14-4E0C-91AF-AA297822F0B3}" destId="{582B7BE8-CD1E-EA43-8E31-575344FC5AB4}" srcOrd="0" destOrd="0" presId="urn:microsoft.com/office/officeart/2005/8/layout/default"/>
    <dgm:cxn modelId="{C59C763C-0533-4E0E-B63D-78BB9ECB3055}" srcId="{5DAA83CA-2CD4-477B-915B-44A71ECB51B1}" destId="{845F1384-6E14-4E0C-91AF-AA297822F0B3}" srcOrd="3" destOrd="0" parTransId="{3591D7CE-0F5C-4A35-BE6F-056F9482922A}" sibTransId="{5C4AD15B-DCEB-4C7D-8D4D-AB9744F966B2}"/>
    <dgm:cxn modelId="{A604EC67-6789-0945-B51C-B97FF614981E}" type="presOf" srcId="{6FA82C44-B48E-4355-AFBE-B1651544D1A4}" destId="{6700B518-0D43-8747-9715-8275E3F8A072}" srcOrd="0" destOrd="0" presId="urn:microsoft.com/office/officeart/2005/8/layout/default"/>
    <dgm:cxn modelId="{E649A352-D61D-E442-8CA6-EC615E3E108C}" type="presOf" srcId="{54808127-D98C-4B99-82AD-45F597B43C5B}" destId="{2E194AB2-D55C-AB42-AFB1-4658A9BC14B8}" srcOrd="0" destOrd="0" presId="urn:microsoft.com/office/officeart/2005/8/layout/default"/>
    <dgm:cxn modelId="{FEAEDD78-EE47-E848-A71F-30446F2645CB}" type="presOf" srcId="{D71FF829-361E-4B7B-9BBC-0194C7FBB44C}" destId="{C37A2B27-5365-2C44-9F27-4936F1E57001}" srcOrd="0" destOrd="0" presId="urn:microsoft.com/office/officeart/2005/8/layout/default"/>
    <dgm:cxn modelId="{31F4FF92-63B9-4ACD-B235-3654AACC9C1F}" srcId="{5DAA83CA-2CD4-477B-915B-44A71ECB51B1}" destId="{D71FF829-361E-4B7B-9BBC-0194C7FBB44C}" srcOrd="4" destOrd="0" parTransId="{5DDD3D20-7E41-48A1-9C74-B39C6F20F85B}" sibTransId="{0E68581B-1EAE-4787-BCCE-1B2F4ED21004}"/>
    <dgm:cxn modelId="{A6ACCF93-77B8-4F80-B028-7EFD92D1356F}" srcId="{5DAA83CA-2CD4-477B-915B-44A71ECB51B1}" destId="{6FA82C44-B48E-4355-AFBE-B1651544D1A4}" srcOrd="1" destOrd="0" parTransId="{42DE9E3B-1B9A-440C-A584-EE448E9E6CAF}" sibTransId="{CF30AB65-F849-48E8-9AF7-B62F6260C801}"/>
    <dgm:cxn modelId="{77EC839A-10C4-8941-BE1C-1A1DA003DFB9}" type="presOf" srcId="{C07A47D2-E96F-4BD8-BBE1-EB0C35EEEB54}" destId="{5B2BE8FE-CB37-7745-B396-4C1610880217}" srcOrd="0" destOrd="0" presId="urn:microsoft.com/office/officeart/2005/8/layout/default"/>
    <dgm:cxn modelId="{259BCD9F-8A78-CD43-9E8A-807B776815AC}" type="presOf" srcId="{6083FA44-79A4-488F-9034-E6A7EF21BA75}" destId="{A4FDA3F5-215C-414A-80FC-56E219ED7D5C}" srcOrd="0" destOrd="0" presId="urn:microsoft.com/office/officeart/2005/8/layout/default"/>
    <dgm:cxn modelId="{04FB5EA7-AAA4-4B96-8D0F-39A9CB795717}" srcId="{5DAA83CA-2CD4-477B-915B-44A71ECB51B1}" destId="{C07A47D2-E96F-4BD8-BBE1-EB0C35EEEB54}" srcOrd="0" destOrd="0" parTransId="{12D1C828-3926-43E0-9EAD-5929A7955E87}" sibTransId="{19BCD219-8B3A-4D0F-9FD2-31C3560377FD}"/>
    <dgm:cxn modelId="{9BEC16AE-582A-45FE-B035-8A392EA7F01A}" srcId="{5DAA83CA-2CD4-477B-915B-44A71ECB51B1}" destId="{6083FA44-79A4-488F-9034-E6A7EF21BA75}" srcOrd="5" destOrd="0" parTransId="{8613D27B-C209-445E-A992-80B4C97CB3C7}" sibTransId="{F39F1156-4CCC-46FB-B4AF-FD7BB5E56AD6}"/>
    <dgm:cxn modelId="{19C7D8C2-7429-445A-BA53-4EDBF862CBC8}" srcId="{5DAA83CA-2CD4-477B-915B-44A71ECB51B1}" destId="{54808127-D98C-4B99-82AD-45F597B43C5B}" srcOrd="2" destOrd="0" parTransId="{665F0830-5FDD-4466-9CB7-2A6430288403}" sibTransId="{E7955FF5-C33C-45E9-A31C-0C421B84B01A}"/>
    <dgm:cxn modelId="{DD6666E7-9001-5343-9009-5172740B52CD}" type="presOf" srcId="{5DAA83CA-2CD4-477B-915B-44A71ECB51B1}" destId="{0B5F518A-9A64-7440-A359-0C5503311A35}" srcOrd="0" destOrd="0" presId="urn:microsoft.com/office/officeart/2005/8/layout/default"/>
    <dgm:cxn modelId="{1BC088DC-84B6-894E-8415-656773CCB90F}" type="presParOf" srcId="{0B5F518A-9A64-7440-A359-0C5503311A35}" destId="{5B2BE8FE-CB37-7745-B396-4C1610880217}" srcOrd="0" destOrd="0" presId="urn:microsoft.com/office/officeart/2005/8/layout/default"/>
    <dgm:cxn modelId="{D523BF41-2BCF-574E-8C1C-7AB4F28D2330}" type="presParOf" srcId="{0B5F518A-9A64-7440-A359-0C5503311A35}" destId="{5CDBD5A3-BDAA-6E43-99BE-EB737C07D26D}" srcOrd="1" destOrd="0" presId="urn:microsoft.com/office/officeart/2005/8/layout/default"/>
    <dgm:cxn modelId="{080C137F-692B-AB47-A9C5-91276BD2A15D}" type="presParOf" srcId="{0B5F518A-9A64-7440-A359-0C5503311A35}" destId="{6700B518-0D43-8747-9715-8275E3F8A072}" srcOrd="2" destOrd="0" presId="urn:microsoft.com/office/officeart/2005/8/layout/default"/>
    <dgm:cxn modelId="{993F2795-051B-5440-A7EC-D7AD29E0A958}" type="presParOf" srcId="{0B5F518A-9A64-7440-A359-0C5503311A35}" destId="{C3B941EE-108E-E14F-836A-C4D938A4A762}" srcOrd="3" destOrd="0" presId="urn:microsoft.com/office/officeart/2005/8/layout/default"/>
    <dgm:cxn modelId="{C65B4BCA-F8E4-3946-8059-C9211DB1E7C9}" type="presParOf" srcId="{0B5F518A-9A64-7440-A359-0C5503311A35}" destId="{2E194AB2-D55C-AB42-AFB1-4658A9BC14B8}" srcOrd="4" destOrd="0" presId="urn:microsoft.com/office/officeart/2005/8/layout/default"/>
    <dgm:cxn modelId="{33EA81A5-D0F8-4C42-8D29-BFF850AD1FCB}" type="presParOf" srcId="{0B5F518A-9A64-7440-A359-0C5503311A35}" destId="{BFD6018E-AACF-9F4C-ACF2-9DCCA8157697}" srcOrd="5" destOrd="0" presId="urn:microsoft.com/office/officeart/2005/8/layout/default"/>
    <dgm:cxn modelId="{3536EC84-01F5-3643-8335-95D06E0E628E}" type="presParOf" srcId="{0B5F518A-9A64-7440-A359-0C5503311A35}" destId="{582B7BE8-CD1E-EA43-8E31-575344FC5AB4}" srcOrd="6" destOrd="0" presId="urn:microsoft.com/office/officeart/2005/8/layout/default"/>
    <dgm:cxn modelId="{C76F0929-5271-8246-AE62-943BB654097A}" type="presParOf" srcId="{0B5F518A-9A64-7440-A359-0C5503311A35}" destId="{A4DB3E40-E243-654E-BDE3-807EF49E851C}" srcOrd="7" destOrd="0" presId="urn:microsoft.com/office/officeart/2005/8/layout/default"/>
    <dgm:cxn modelId="{F4BDAE66-8C4E-7949-9F5A-7DFC162B9504}" type="presParOf" srcId="{0B5F518A-9A64-7440-A359-0C5503311A35}" destId="{C37A2B27-5365-2C44-9F27-4936F1E57001}" srcOrd="8" destOrd="0" presId="urn:microsoft.com/office/officeart/2005/8/layout/default"/>
    <dgm:cxn modelId="{03AB0F96-020C-C04D-B690-3D88F32E93E7}" type="presParOf" srcId="{0B5F518A-9A64-7440-A359-0C5503311A35}" destId="{47033A5F-4239-634F-8ABF-71B42BF0F82A}" srcOrd="9" destOrd="0" presId="urn:microsoft.com/office/officeart/2005/8/layout/default"/>
    <dgm:cxn modelId="{DFE861FE-BA0F-8E4D-8646-AE467E26E98E}" type="presParOf" srcId="{0B5F518A-9A64-7440-A359-0C5503311A35}" destId="{A4FDA3F5-215C-414A-80FC-56E219ED7D5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35522F-5523-4471-A061-23D1C41B7ACA}"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14F0C746-270A-4E49-813E-FFF610325C09}">
      <dgm:prSet/>
      <dgm:spPr/>
      <dgm:t>
        <a:bodyPr/>
        <a:lstStyle/>
        <a:p>
          <a:r>
            <a:rPr lang="en-GB"/>
            <a:t>For us: To make connections in an urban context and foster community cohesion by forging bonds between people from groups who may not usually interact</a:t>
          </a:r>
          <a:endParaRPr lang="en-US"/>
        </a:p>
      </dgm:t>
    </dgm:pt>
    <dgm:pt modelId="{AE39BA36-F3A9-4A86-8C58-DC1EC331ECEB}" type="parTrans" cxnId="{A837B6B1-2D6C-440B-9C9D-DE800CDB7B4B}">
      <dgm:prSet/>
      <dgm:spPr/>
      <dgm:t>
        <a:bodyPr/>
        <a:lstStyle/>
        <a:p>
          <a:endParaRPr lang="en-US"/>
        </a:p>
      </dgm:t>
    </dgm:pt>
    <dgm:pt modelId="{091FD549-5A82-45BF-BBD9-D793E3AFFE9E}" type="sibTrans" cxnId="{A837B6B1-2D6C-440B-9C9D-DE800CDB7B4B}">
      <dgm:prSet/>
      <dgm:spPr/>
      <dgm:t>
        <a:bodyPr/>
        <a:lstStyle/>
        <a:p>
          <a:endParaRPr lang="en-US"/>
        </a:p>
      </dgm:t>
    </dgm:pt>
    <dgm:pt modelId="{F1379FDC-7AF6-4F8A-ABE5-36960BA2C457}">
      <dgm:prSet/>
      <dgm:spPr/>
      <dgm:t>
        <a:bodyPr/>
        <a:lstStyle/>
        <a:p>
          <a:r>
            <a:rPr lang="en-GB"/>
            <a:t>For community storytellers: to bridge the disconnectedness often associated with city life and to give a platform for ethical representation of marginalised groups</a:t>
          </a:r>
          <a:endParaRPr lang="en-US"/>
        </a:p>
      </dgm:t>
    </dgm:pt>
    <dgm:pt modelId="{65788765-A7FE-452A-9F0A-7D17580817A9}" type="parTrans" cxnId="{BFF3C4F2-813E-44C3-B061-8E8D72ECE20C}">
      <dgm:prSet/>
      <dgm:spPr/>
      <dgm:t>
        <a:bodyPr/>
        <a:lstStyle/>
        <a:p>
          <a:endParaRPr lang="en-US"/>
        </a:p>
      </dgm:t>
    </dgm:pt>
    <dgm:pt modelId="{00577E06-CA8C-4C17-928D-F6E617361787}" type="sibTrans" cxnId="{BFF3C4F2-813E-44C3-B061-8E8D72ECE20C}">
      <dgm:prSet/>
      <dgm:spPr/>
      <dgm:t>
        <a:bodyPr/>
        <a:lstStyle/>
        <a:p>
          <a:endParaRPr lang="en-US"/>
        </a:p>
      </dgm:t>
    </dgm:pt>
    <dgm:pt modelId="{AAB70C61-E599-4BC2-8314-3F6045A475BA}">
      <dgm:prSet/>
      <dgm:spPr/>
      <dgm:t>
        <a:bodyPr/>
        <a:lstStyle/>
        <a:p>
          <a:r>
            <a:rPr lang="en-GB"/>
            <a:t>For young writers and academics: an opportunity to practice, publish and research</a:t>
          </a:r>
          <a:endParaRPr lang="en-US"/>
        </a:p>
      </dgm:t>
    </dgm:pt>
    <dgm:pt modelId="{D07245EA-DEF6-415A-B723-673E61A62BCD}" type="parTrans" cxnId="{7D358C42-3643-4A2C-82B3-EC29F31DB720}">
      <dgm:prSet/>
      <dgm:spPr/>
      <dgm:t>
        <a:bodyPr/>
        <a:lstStyle/>
        <a:p>
          <a:endParaRPr lang="en-US"/>
        </a:p>
      </dgm:t>
    </dgm:pt>
    <dgm:pt modelId="{E29E758E-9BB6-4FBE-9688-76D709FE2A2A}" type="sibTrans" cxnId="{7D358C42-3643-4A2C-82B3-EC29F31DB720}">
      <dgm:prSet/>
      <dgm:spPr/>
      <dgm:t>
        <a:bodyPr/>
        <a:lstStyle/>
        <a:p>
          <a:endParaRPr lang="en-US"/>
        </a:p>
      </dgm:t>
    </dgm:pt>
    <dgm:pt modelId="{5DC2BB80-E300-4E69-AA90-3AE56502D6B0}">
      <dgm:prSet/>
      <dgm:spPr/>
      <dgm:t>
        <a:bodyPr/>
        <a:lstStyle/>
        <a:p>
          <a:r>
            <a:rPr lang="en-GB"/>
            <a:t>For knowledge: To engage with the multifaceted experience of life in cities through the ethical creation of literary works</a:t>
          </a:r>
          <a:endParaRPr lang="en-US"/>
        </a:p>
      </dgm:t>
    </dgm:pt>
    <dgm:pt modelId="{7D632786-C492-488D-902B-DB197EC636BB}" type="parTrans" cxnId="{F1634033-93EA-42CE-963A-9FF1362A8CF2}">
      <dgm:prSet/>
      <dgm:spPr/>
      <dgm:t>
        <a:bodyPr/>
        <a:lstStyle/>
        <a:p>
          <a:endParaRPr lang="en-US"/>
        </a:p>
      </dgm:t>
    </dgm:pt>
    <dgm:pt modelId="{C97BADA8-586A-4416-B7E5-62ECB4BEB6DC}" type="sibTrans" cxnId="{F1634033-93EA-42CE-963A-9FF1362A8CF2}">
      <dgm:prSet/>
      <dgm:spPr/>
      <dgm:t>
        <a:bodyPr/>
        <a:lstStyle/>
        <a:p>
          <a:endParaRPr lang="en-US"/>
        </a:p>
      </dgm:t>
    </dgm:pt>
    <dgm:pt modelId="{AE9C527C-537A-4674-8B08-07503C0B49D6}">
      <dgm:prSet/>
      <dgm:spPr/>
      <dgm:t>
        <a:bodyPr/>
        <a:lstStyle/>
        <a:p>
          <a:r>
            <a:rPr lang="en-GB"/>
            <a:t>For cities: To add more voices to the conversation about cities in a period of great change</a:t>
          </a:r>
          <a:endParaRPr lang="en-US"/>
        </a:p>
      </dgm:t>
    </dgm:pt>
    <dgm:pt modelId="{58098BD0-C838-45A4-9BC5-0FF32DA92A36}" type="parTrans" cxnId="{B0899A67-A5D3-4F1C-869A-91CF78E850D7}">
      <dgm:prSet/>
      <dgm:spPr/>
      <dgm:t>
        <a:bodyPr/>
        <a:lstStyle/>
        <a:p>
          <a:endParaRPr lang="en-US"/>
        </a:p>
      </dgm:t>
    </dgm:pt>
    <dgm:pt modelId="{DCE6271F-6016-45A1-9F23-2E72608F3329}" type="sibTrans" cxnId="{B0899A67-A5D3-4F1C-869A-91CF78E850D7}">
      <dgm:prSet/>
      <dgm:spPr/>
      <dgm:t>
        <a:bodyPr/>
        <a:lstStyle/>
        <a:p>
          <a:endParaRPr lang="en-US"/>
        </a:p>
      </dgm:t>
    </dgm:pt>
    <dgm:pt modelId="{2940FF96-C092-2C40-A8FB-E932E5D3259C}" type="pres">
      <dgm:prSet presAssocID="{6D35522F-5523-4471-A061-23D1C41B7ACA}" presName="Name0" presStyleCnt="0">
        <dgm:presLayoutVars>
          <dgm:dir/>
          <dgm:resizeHandles val="exact"/>
        </dgm:presLayoutVars>
      </dgm:prSet>
      <dgm:spPr/>
    </dgm:pt>
    <dgm:pt modelId="{25691AC7-C9AA-A042-80CD-DEA93AFC7D01}" type="pres">
      <dgm:prSet presAssocID="{14F0C746-270A-4E49-813E-FFF610325C09}" presName="node" presStyleLbl="node1" presStyleIdx="0" presStyleCnt="5">
        <dgm:presLayoutVars>
          <dgm:bulletEnabled val="1"/>
        </dgm:presLayoutVars>
      </dgm:prSet>
      <dgm:spPr/>
    </dgm:pt>
    <dgm:pt modelId="{849529E7-7FF9-B94F-A67B-6C2E574969EF}" type="pres">
      <dgm:prSet presAssocID="{091FD549-5A82-45BF-BBD9-D793E3AFFE9E}" presName="sibTrans" presStyleLbl="sibTrans1D1" presStyleIdx="0" presStyleCnt="4"/>
      <dgm:spPr/>
    </dgm:pt>
    <dgm:pt modelId="{5D4FD9C5-858B-9D43-9D61-09E31EAD29D8}" type="pres">
      <dgm:prSet presAssocID="{091FD549-5A82-45BF-BBD9-D793E3AFFE9E}" presName="connectorText" presStyleLbl="sibTrans1D1" presStyleIdx="0" presStyleCnt="4"/>
      <dgm:spPr/>
    </dgm:pt>
    <dgm:pt modelId="{6DCA2276-73C3-1248-8502-FDB37004F276}" type="pres">
      <dgm:prSet presAssocID="{F1379FDC-7AF6-4F8A-ABE5-36960BA2C457}" presName="node" presStyleLbl="node1" presStyleIdx="1" presStyleCnt="5">
        <dgm:presLayoutVars>
          <dgm:bulletEnabled val="1"/>
        </dgm:presLayoutVars>
      </dgm:prSet>
      <dgm:spPr/>
    </dgm:pt>
    <dgm:pt modelId="{4C6D8C8E-7106-F94D-9C57-AB5029271827}" type="pres">
      <dgm:prSet presAssocID="{00577E06-CA8C-4C17-928D-F6E617361787}" presName="sibTrans" presStyleLbl="sibTrans1D1" presStyleIdx="1" presStyleCnt="4"/>
      <dgm:spPr/>
    </dgm:pt>
    <dgm:pt modelId="{98E38721-58CB-2B42-A0F9-CD6EEB7C1361}" type="pres">
      <dgm:prSet presAssocID="{00577E06-CA8C-4C17-928D-F6E617361787}" presName="connectorText" presStyleLbl="sibTrans1D1" presStyleIdx="1" presStyleCnt="4"/>
      <dgm:spPr/>
    </dgm:pt>
    <dgm:pt modelId="{A4637EE7-BBB0-6B47-8845-C5D11A486CF7}" type="pres">
      <dgm:prSet presAssocID="{AAB70C61-E599-4BC2-8314-3F6045A475BA}" presName="node" presStyleLbl="node1" presStyleIdx="2" presStyleCnt="5">
        <dgm:presLayoutVars>
          <dgm:bulletEnabled val="1"/>
        </dgm:presLayoutVars>
      </dgm:prSet>
      <dgm:spPr/>
    </dgm:pt>
    <dgm:pt modelId="{2C88DF6A-FDD9-6B4D-9C0E-2D4E813188BC}" type="pres">
      <dgm:prSet presAssocID="{E29E758E-9BB6-4FBE-9688-76D709FE2A2A}" presName="sibTrans" presStyleLbl="sibTrans1D1" presStyleIdx="2" presStyleCnt="4"/>
      <dgm:spPr/>
    </dgm:pt>
    <dgm:pt modelId="{F4F13C2E-B58B-8743-9189-7AEEFA0D9F6A}" type="pres">
      <dgm:prSet presAssocID="{E29E758E-9BB6-4FBE-9688-76D709FE2A2A}" presName="connectorText" presStyleLbl="sibTrans1D1" presStyleIdx="2" presStyleCnt="4"/>
      <dgm:spPr/>
    </dgm:pt>
    <dgm:pt modelId="{720D7847-EE5D-A242-B782-134DE385825D}" type="pres">
      <dgm:prSet presAssocID="{5DC2BB80-E300-4E69-AA90-3AE56502D6B0}" presName="node" presStyleLbl="node1" presStyleIdx="3" presStyleCnt="5">
        <dgm:presLayoutVars>
          <dgm:bulletEnabled val="1"/>
        </dgm:presLayoutVars>
      </dgm:prSet>
      <dgm:spPr/>
    </dgm:pt>
    <dgm:pt modelId="{A1C1E785-878B-D941-BAD5-80335A566520}" type="pres">
      <dgm:prSet presAssocID="{C97BADA8-586A-4416-B7E5-62ECB4BEB6DC}" presName="sibTrans" presStyleLbl="sibTrans1D1" presStyleIdx="3" presStyleCnt="4"/>
      <dgm:spPr/>
    </dgm:pt>
    <dgm:pt modelId="{08D342F8-EB35-9C4F-894A-169DD3799022}" type="pres">
      <dgm:prSet presAssocID="{C97BADA8-586A-4416-B7E5-62ECB4BEB6DC}" presName="connectorText" presStyleLbl="sibTrans1D1" presStyleIdx="3" presStyleCnt="4"/>
      <dgm:spPr/>
    </dgm:pt>
    <dgm:pt modelId="{8F5021CA-3E56-4349-AD3B-C71E1154B960}" type="pres">
      <dgm:prSet presAssocID="{AE9C527C-537A-4674-8B08-07503C0B49D6}" presName="node" presStyleLbl="node1" presStyleIdx="4" presStyleCnt="5" custLinFactNeighborX="63862" custLinFactNeighborY="145">
        <dgm:presLayoutVars>
          <dgm:bulletEnabled val="1"/>
        </dgm:presLayoutVars>
      </dgm:prSet>
      <dgm:spPr/>
    </dgm:pt>
  </dgm:ptLst>
  <dgm:cxnLst>
    <dgm:cxn modelId="{C548D20A-D52C-EA46-BC19-392D48C8BCE2}" type="presOf" srcId="{00577E06-CA8C-4C17-928D-F6E617361787}" destId="{98E38721-58CB-2B42-A0F9-CD6EEB7C1361}" srcOrd="1" destOrd="0" presId="urn:microsoft.com/office/officeart/2016/7/layout/RepeatingBendingProcessNew"/>
    <dgm:cxn modelId="{A5E1AB2E-E148-0341-B17C-839F812F0EF5}" type="presOf" srcId="{14F0C746-270A-4E49-813E-FFF610325C09}" destId="{25691AC7-C9AA-A042-80CD-DEA93AFC7D01}" srcOrd="0" destOrd="0" presId="urn:microsoft.com/office/officeart/2016/7/layout/RepeatingBendingProcessNew"/>
    <dgm:cxn modelId="{F1634033-93EA-42CE-963A-9FF1362A8CF2}" srcId="{6D35522F-5523-4471-A061-23D1C41B7ACA}" destId="{5DC2BB80-E300-4E69-AA90-3AE56502D6B0}" srcOrd="3" destOrd="0" parTransId="{7D632786-C492-488D-902B-DB197EC636BB}" sibTransId="{C97BADA8-586A-4416-B7E5-62ECB4BEB6DC}"/>
    <dgm:cxn modelId="{B762ED35-F247-2B4B-ADB3-931A02DD8267}" type="presOf" srcId="{C97BADA8-586A-4416-B7E5-62ECB4BEB6DC}" destId="{08D342F8-EB35-9C4F-894A-169DD3799022}" srcOrd="1" destOrd="0" presId="urn:microsoft.com/office/officeart/2016/7/layout/RepeatingBendingProcessNew"/>
    <dgm:cxn modelId="{A1953762-B4B5-6940-9E78-2E81D0DBD84F}" type="presOf" srcId="{E29E758E-9BB6-4FBE-9688-76D709FE2A2A}" destId="{2C88DF6A-FDD9-6B4D-9C0E-2D4E813188BC}" srcOrd="0" destOrd="0" presId="urn:microsoft.com/office/officeart/2016/7/layout/RepeatingBendingProcessNew"/>
    <dgm:cxn modelId="{7D358C42-3643-4A2C-82B3-EC29F31DB720}" srcId="{6D35522F-5523-4471-A061-23D1C41B7ACA}" destId="{AAB70C61-E599-4BC2-8314-3F6045A475BA}" srcOrd="2" destOrd="0" parTransId="{D07245EA-DEF6-415A-B723-673E61A62BCD}" sibTransId="{E29E758E-9BB6-4FBE-9688-76D709FE2A2A}"/>
    <dgm:cxn modelId="{895A0467-0168-6A49-8299-1565F23D83B7}" type="presOf" srcId="{E29E758E-9BB6-4FBE-9688-76D709FE2A2A}" destId="{F4F13C2E-B58B-8743-9189-7AEEFA0D9F6A}" srcOrd="1" destOrd="0" presId="urn:microsoft.com/office/officeart/2016/7/layout/RepeatingBendingProcessNew"/>
    <dgm:cxn modelId="{B0899A67-A5D3-4F1C-869A-91CF78E850D7}" srcId="{6D35522F-5523-4471-A061-23D1C41B7ACA}" destId="{AE9C527C-537A-4674-8B08-07503C0B49D6}" srcOrd="4" destOrd="0" parTransId="{58098BD0-C838-45A4-9BC5-0FF32DA92A36}" sibTransId="{DCE6271F-6016-45A1-9F23-2E72608F3329}"/>
    <dgm:cxn modelId="{AB06FA67-BBA1-C24A-8E37-67699647B0F1}" type="presOf" srcId="{F1379FDC-7AF6-4F8A-ABE5-36960BA2C457}" destId="{6DCA2276-73C3-1248-8502-FDB37004F276}" srcOrd="0" destOrd="0" presId="urn:microsoft.com/office/officeart/2016/7/layout/RepeatingBendingProcessNew"/>
    <dgm:cxn modelId="{30E01158-0103-E74E-A75E-1DEDE52C2BF6}" type="presOf" srcId="{AE9C527C-537A-4674-8B08-07503C0B49D6}" destId="{8F5021CA-3E56-4349-AD3B-C71E1154B960}" srcOrd="0" destOrd="0" presId="urn:microsoft.com/office/officeart/2016/7/layout/RepeatingBendingProcessNew"/>
    <dgm:cxn modelId="{BE8C0096-5AD3-194D-8089-AD9202613DE9}" type="presOf" srcId="{091FD549-5A82-45BF-BBD9-D793E3AFFE9E}" destId="{849529E7-7FF9-B94F-A67B-6C2E574969EF}" srcOrd="0" destOrd="0" presId="urn:microsoft.com/office/officeart/2016/7/layout/RepeatingBendingProcessNew"/>
    <dgm:cxn modelId="{9A486A9D-52B7-F343-93E9-F8BFBE5B3D5A}" type="presOf" srcId="{00577E06-CA8C-4C17-928D-F6E617361787}" destId="{4C6D8C8E-7106-F94D-9C57-AB5029271827}" srcOrd="0" destOrd="0" presId="urn:microsoft.com/office/officeart/2016/7/layout/RepeatingBendingProcessNew"/>
    <dgm:cxn modelId="{A837B6B1-2D6C-440B-9C9D-DE800CDB7B4B}" srcId="{6D35522F-5523-4471-A061-23D1C41B7ACA}" destId="{14F0C746-270A-4E49-813E-FFF610325C09}" srcOrd="0" destOrd="0" parTransId="{AE39BA36-F3A9-4A86-8C58-DC1EC331ECEB}" sibTransId="{091FD549-5A82-45BF-BBD9-D793E3AFFE9E}"/>
    <dgm:cxn modelId="{291489B9-3341-F240-9B77-E0436591C4C1}" type="presOf" srcId="{AAB70C61-E599-4BC2-8314-3F6045A475BA}" destId="{A4637EE7-BBB0-6B47-8845-C5D11A486CF7}" srcOrd="0" destOrd="0" presId="urn:microsoft.com/office/officeart/2016/7/layout/RepeatingBendingProcessNew"/>
    <dgm:cxn modelId="{ACD6DFBA-FB05-A846-8EA1-85092440D9B0}" type="presOf" srcId="{091FD549-5A82-45BF-BBD9-D793E3AFFE9E}" destId="{5D4FD9C5-858B-9D43-9D61-09E31EAD29D8}" srcOrd="1" destOrd="0" presId="urn:microsoft.com/office/officeart/2016/7/layout/RepeatingBendingProcessNew"/>
    <dgm:cxn modelId="{E8EDDBC4-8CFB-CC4D-B4E1-2F293D29C228}" type="presOf" srcId="{6D35522F-5523-4471-A061-23D1C41B7ACA}" destId="{2940FF96-C092-2C40-A8FB-E932E5D3259C}" srcOrd="0" destOrd="0" presId="urn:microsoft.com/office/officeart/2016/7/layout/RepeatingBendingProcessNew"/>
    <dgm:cxn modelId="{676E91E6-03E4-B642-842A-367A40DEB932}" type="presOf" srcId="{5DC2BB80-E300-4E69-AA90-3AE56502D6B0}" destId="{720D7847-EE5D-A242-B782-134DE385825D}" srcOrd="0" destOrd="0" presId="urn:microsoft.com/office/officeart/2016/7/layout/RepeatingBendingProcessNew"/>
    <dgm:cxn modelId="{1D3AFCE7-1235-1042-80DE-43A70E3CA8A5}" type="presOf" srcId="{C97BADA8-586A-4416-B7E5-62ECB4BEB6DC}" destId="{A1C1E785-878B-D941-BAD5-80335A566520}" srcOrd="0" destOrd="0" presId="urn:microsoft.com/office/officeart/2016/7/layout/RepeatingBendingProcessNew"/>
    <dgm:cxn modelId="{BFF3C4F2-813E-44C3-B061-8E8D72ECE20C}" srcId="{6D35522F-5523-4471-A061-23D1C41B7ACA}" destId="{F1379FDC-7AF6-4F8A-ABE5-36960BA2C457}" srcOrd="1" destOrd="0" parTransId="{65788765-A7FE-452A-9F0A-7D17580817A9}" sibTransId="{00577E06-CA8C-4C17-928D-F6E617361787}"/>
    <dgm:cxn modelId="{D29E8F7E-7110-7943-BA1E-BB7D412A5931}" type="presParOf" srcId="{2940FF96-C092-2C40-A8FB-E932E5D3259C}" destId="{25691AC7-C9AA-A042-80CD-DEA93AFC7D01}" srcOrd="0" destOrd="0" presId="urn:microsoft.com/office/officeart/2016/7/layout/RepeatingBendingProcessNew"/>
    <dgm:cxn modelId="{02909980-3269-CD42-BF95-1E43271576CE}" type="presParOf" srcId="{2940FF96-C092-2C40-A8FB-E932E5D3259C}" destId="{849529E7-7FF9-B94F-A67B-6C2E574969EF}" srcOrd="1" destOrd="0" presId="urn:microsoft.com/office/officeart/2016/7/layout/RepeatingBendingProcessNew"/>
    <dgm:cxn modelId="{AC9606DE-F7E0-134D-A2CE-646CD804675A}" type="presParOf" srcId="{849529E7-7FF9-B94F-A67B-6C2E574969EF}" destId="{5D4FD9C5-858B-9D43-9D61-09E31EAD29D8}" srcOrd="0" destOrd="0" presId="urn:microsoft.com/office/officeart/2016/7/layout/RepeatingBendingProcessNew"/>
    <dgm:cxn modelId="{C5FB01B4-1F04-004B-9C9F-CB9431D30991}" type="presParOf" srcId="{2940FF96-C092-2C40-A8FB-E932E5D3259C}" destId="{6DCA2276-73C3-1248-8502-FDB37004F276}" srcOrd="2" destOrd="0" presId="urn:microsoft.com/office/officeart/2016/7/layout/RepeatingBendingProcessNew"/>
    <dgm:cxn modelId="{5AC9AF45-25D5-4B41-AF18-A85A3E5E10E3}" type="presParOf" srcId="{2940FF96-C092-2C40-A8FB-E932E5D3259C}" destId="{4C6D8C8E-7106-F94D-9C57-AB5029271827}" srcOrd="3" destOrd="0" presId="urn:microsoft.com/office/officeart/2016/7/layout/RepeatingBendingProcessNew"/>
    <dgm:cxn modelId="{8B73400D-E450-C747-9EA7-75FBE26E38F6}" type="presParOf" srcId="{4C6D8C8E-7106-F94D-9C57-AB5029271827}" destId="{98E38721-58CB-2B42-A0F9-CD6EEB7C1361}" srcOrd="0" destOrd="0" presId="urn:microsoft.com/office/officeart/2016/7/layout/RepeatingBendingProcessNew"/>
    <dgm:cxn modelId="{5E0BE863-9984-604D-84C5-348FF70974DE}" type="presParOf" srcId="{2940FF96-C092-2C40-A8FB-E932E5D3259C}" destId="{A4637EE7-BBB0-6B47-8845-C5D11A486CF7}" srcOrd="4" destOrd="0" presId="urn:microsoft.com/office/officeart/2016/7/layout/RepeatingBendingProcessNew"/>
    <dgm:cxn modelId="{79087215-C4DB-0A4B-A9F7-C5BAED643EEA}" type="presParOf" srcId="{2940FF96-C092-2C40-A8FB-E932E5D3259C}" destId="{2C88DF6A-FDD9-6B4D-9C0E-2D4E813188BC}" srcOrd="5" destOrd="0" presId="urn:microsoft.com/office/officeart/2016/7/layout/RepeatingBendingProcessNew"/>
    <dgm:cxn modelId="{1B7E176D-CB02-9940-ADF2-9D7B76166E58}" type="presParOf" srcId="{2C88DF6A-FDD9-6B4D-9C0E-2D4E813188BC}" destId="{F4F13C2E-B58B-8743-9189-7AEEFA0D9F6A}" srcOrd="0" destOrd="0" presId="urn:microsoft.com/office/officeart/2016/7/layout/RepeatingBendingProcessNew"/>
    <dgm:cxn modelId="{EFD94FFF-46CB-9542-A164-1A362C70F064}" type="presParOf" srcId="{2940FF96-C092-2C40-A8FB-E932E5D3259C}" destId="{720D7847-EE5D-A242-B782-134DE385825D}" srcOrd="6" destOrd="0" presId="urn:microsoft.com/office/officeart/2016/7/layout/RepeatingBendingProcessNew"/>
    <dgm:cxn modelId="{88855F05-2288-BD4B-A0B3-9AE0C458E5ED}" type="presParOf" srcId="{2940FF96-C092-2C40-A8FB-E932E5D3259C}" destId="{A1C1E785-878B-D941-BAD5-80335A566520}" srcOrd="7" destOrd="0" presId="urn:microsoft.com/office/officeart/2016/7/layout/RepeatingBendingProcessNew"/>
    <dgm:cxn modelId="{EE0796B9-FE40-274A-A9BA-7B547345C31E}" type="presParOf" srcId="{A1C1E785-878B-D941-BAD5-80335A566520}" destId="{08D342F8-EB35-9C4F-894A-169DD3799022}" srcOrd="0" destOrd="0" presId="urn:microsoft.com/office/officeart/2016/7/layout/RepeatingBendingProcessNew"/>
    <dgm:cxn modelId="{E66E40F0-1D68-E04D-A61F-552A47810412}" type="presParOf" srcId="{2940FF96-C092-2C40-A8FB-E932E5D3259C}" destId="{8F5021CA-3E56-4349-AD3B-C71E1154B960}"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7889EC-8453-49FB-88F2-189C49E8A55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9D8625A-B7FE-4279-A343-61D16976F32C}">
      <dgm:prSet/>
      <dgm:spPr/>
      <dgm:t>
        <a:bodyPr/>
        <a:lstStyle/>
        <a:p>
          <a:r>
            <a:rPr lang="en-GB" dirty="0"/>
            <a:t>Looking at:</a:t>
          </a:r>
          <a:endParaRPr lang="en-US" dirty="0"/>
        </a:p>
      </dgm:t>
    </dgm:pt>
    <dgm:pt modelId="{FEE8AA4D-7E00-4475-B6FF-A0BD7F8D5A5C}" type="parTrans" cxnId="{652138A9-CF28-4AF1-86BE-211F6ABBAD90}">
      <dgm:prSet/>
      <dgm:spPr/>
      <dgm:t>
        <a:bodyPr/>
        <a:lstStyle/>
        <a:p>
          <a:endParaRPr lang="en-US"/>
        </a:p>
      </dgm:t>
    </dgm:pt>
    <dgm:pt modelId="{B95FBB2B-40E6-49E3-B610-4EBD67D4A54E}" type="sibTrans" cxnId="{652138A9-CF28-4AF1-86BE-211F6ABBAD90}">
      <dgm:prSet/>
      <dgm:spPr/>
      <dgm:t>
        <a:bodyPr/>
        <a:lstStyle/>
        <a:p>
          <a:endParaRPr lang="en-US"/>
        </a:p>
      </dgm:t>
    </dgm:pt>
    <dgm:pt modelId="{A7B68348-B131-4550-928C-72A6FAA6B097}">
      <dgm:prSet/>
      <dgm:spPr/>
      <dgm:t>
        <a:bodyPr/>
        <a:lstStyle/>
        <a:p>
          <a:r>
            <a:rPr lang="en-GB" dirty="0" err="1"/>
            <a:t>Narrativisation</a:t>
          </a:r>
          <a:r>
            <a:rPr lang="en-GB" dirty="0"/>
            <a:t> of the experiences of life during the pandemic and lockdowns</a:t>
          </a:r>
          <a:endParaRPr lang="en-US" dirty="0"/>
        </a:p>
      </dgm:t>
    </dgm:pt>
    <dgm:pt modelId="{52AEBF80-3381-46B9-BD53-5720B4D04656}" type="parTrans" cxnId="{E9ABE07F-64C1-4705-A435-6D784A654DC0}">
      <dgm:prSet/>
      <dgm:spPr/>
      <dgm:t>
        <a:bodyPr/>
        <a:lstStyle/>
        <a:p>
          <a:endParaRPr lang="en-US"/>
        </a:p>
      </dgm:t>
    </dgm:pt>
    <dgm:pt modelId="{20C4AE8E-91A4-41DE-968E-23D4EB560458}" type="sibTrans" cxnId="{E9ABE07F-64C1-4705-A435-6D784A654DC0}">
      <dgm:prSet/>
      <dgm:spPr/>
      <dgm:t>
        <a:bodyPr/>
        <a:lstStyle/>
        <a:p>
          <a:endParaRPr lang="en-US"/>
        </a:p>
      </dgm:t>
    </dgm:pt>
    <dgm:pt modelId="{1FF268AB-F4DE-4048-81F5-51747C0BE7E8}">
      <dgm:prSet/>
      <dgm:spPr/>
      <dgm:t>
        <a:bodyPr/>
        <a:lstStyle/>
        <a:p>
          <a:r>
            <a:rPr lang="en-GB" dirty="0"/>
            <a:t>Physical and conceptual spaces previously unexposed and now a part of the conscious experience of city life</a:t>
          </a:r>
          <a:endParaRPr lang="en-US" dirty="0"/>
        </a:p>
      </dgm:t>
    </dgm:pt>
    <dgm:pt modelId="{63E4EA45-E55A-46B8-9DCD-BD2FF3567FDF}" type="parTrans" cxnId="{13C08B20-CAC5-404B-88AA-8D6B196083C8}">
      <dgm:prSet/>
      <dgm:spPr/>
      <dgm:t>
        <a:bodyPr/>
        <a:lstStyle/>
        <a:p>
          <a:endParaRPr lang="en-US"/>
        </a:p>
      </dgm:t>
    </dgm:pt>
    <dgm:pt modelId="{7EE4CDB7-DD27-4832-88E1-B25DA224E8EE}" type="sibTrans" cxnId="{13C08B20-CAC5-404B-88AA-8D6B196083C8}">
      <dgm:prSet/>
      <dgm:spPr/>
      <dgm:t>
        <a:bodyPr/>
        <a:lstStyle/>
        <a:p>
          <a:endParaRPr lang="en-US"/>
        </a:p>
      </dgm:t>
    </dgm:pt>
    <dgm:pt modelId="{EF053C68-98B5-416B-AB99-ED6894A45453}">
      <dgm:prSet/>
      <dgm:spPr/>
      <dgm:t>
        <a:bodyPr/>
        <a:lstStyle/>
        <a:p>
          <a:r>
            <a:rPr lang="en-GB" dirty="0"/>
            <a:t>Themes always emerging from the stories themselves </a:t>
          </a:r>
          <a:endParaRPr lang="en-US" dirty="0"/>
        </a:p>
      </dgm:t>
    </dgm:pt>
    <dgm:pt modelId="{7ABD3776-8413-4012-8C8F-D63E4005F4F6}" type="parTrans" cxnId="{AE2F5C80-2AF7-4A9B-AE85-A76C1D780A33}">
      <dgm:prSet/>
      <dgm:spPr/>
      <dgm:t>
        <a:bodyPr/>
        <a:lstStyle/>
        <a:p>
          <a:endParaRPr lang="en-GB"/>
        </a:p>
      </dgm:t>
    </dgm:pt>
    <dgm:pt modelId="{4E1A0678-1D57-44C9-92BF-794460004C20}" type="sibTrans" cxnId="{AE2F5C80-2AF7-4A9B-AE85-A76C1D780A33}">
      <dgm:prSet/>
      <dgm:spPr/>
      <dgm:t>
        <a:bodyPr/>
        <a:lstStyle/>
        <a:p>
          <a:endParaRPr lang="en-GB"/>
        </a:p>
      </dgm:t>
    </dgm:pt>
    <dgm:pt modelId="{BEA1A1EA-015B-4736-9E29-F932854B4D44}">
      <dgm:prSet/>
      <dgm:spPr/>
      <dgm:t>
        <a:bodyPr/>
        <a:lstStyle/>
        <a:p>
          <a:r>
            <a:rPr lang="en-GB" dirty="0"/>
            <a:t>Differences between life before and after the beginning of the pandemic</a:t>
          </a:r>
          <a:endParaRPr lang="en-US" dirty="0"/>
        </a:p>
      </dgm:t>
    </dgm:pt>
    <dgm:pt modelId="{AE9303C5-9A83-4140-B99D-D59D7E2765A3}" type="parTrans" cxnId="{E6D90FCF-23E5-4AE5-96D1-B0B50E0C1C96}">
      <dgm:prSet/>
      <dgm:spPr/>
      <dgm:t>
        <a:bodyPr/>
        <a:lstStyle/>
        <a:p>
          <a:endParaRPr lang="en-GB"/>
        </a:p>
      </dgm:t>
    </dgm:pt>
    <dgm:pt modelId="{D8DC6633-D377-4FDC-91EF-09F05A7983E6}" type="sibTrans" cxnId="{E6D90FCF-23E5-4AE5-96D1-B0B50E0C1C96}">
      <dgm:prSet/>
      <dgm:spPr/>
      <dgm:t>
        <a:bodyPr/>
        <a:lstStyle/>
        <a:p>
          <a:endParaRPr lang="en-GB"/>
        </a:p>
      </dgm:t>
    </dgm:pt>
    <dgm:pt modelId="{FB39A599-9344-374C-AC49-0FE3E078E856}" type="pres">
      <dgm:prSet presAssocID="{697889EC-8453-49FB-88F2-189C49E8A55C}" presName="linear" presStyleCnt="0">
        <dgm:presLayoutVars>
          <dgm:dir/>
          <dgm:animLvl val="lvl"/>
          <dgm:resizeHandles val="exact"/>
        </dgm:presLayoutVars>
      </dgm:prSet>
      <dgm:spPr/>
    </dgm:pt>
    <dgm:pt modelId="{AF0395D7-6AE4-E54E-B3E8-C91449417F00}" type="pres">
      <dgm:prSet presAssocID="{99D8625A-B7FE-4279-A343-61D16976F32C}" presName="parentLin" presStyleCnt="0"/>
      <dgm:spPr/>
    </dgm:pt>
    <dgm:pt modelId="{C96F5EFA-4971-6D42-B4DD-9AF7BC1C5F0B}" type="pres">
      <dgm:prSet presAssocID="{99D8625A-B7FE-4279-A343-61D16976F32C}" presName="parentLeftMargin" presStyleLbl="node1" presStyleIdx="0" presStyleCnt="1"/>
      <dgm:spPr/>
    </dgm:pt>
    <dgm:pt modelId="{A389A246-A51A-AA4D-B72A-68A503748F18}" type="pres">
      <dgm:prSet presAssocID="{99D8625A-B7FE-4279-A343-61D16976F32C}" presName="parentText" presStyleLbl="node1" presStyleIdx="0" presStyleCnt="1">
        <dgm:presLayoutVars>
          <dgm:chMax val="0"/>
          <dgm:bulletEnabled val="1"/>
        </dgm:presLayoutVars>
      </dgm:prSet>
      <dgm:spPr/>
    </dgm:pt>
    <dgm:pt modelId="{482C5D03-B8FF-B548-80A5-DD02E9C5E8F1}" type="pres">
      <dgm:prSet presAssocID="{99D8625A-B7FE-4279-A343-61D16976F32C}" presName="negativeSpace" presStyleCnt="0"/>
      <dgm:spPr/>
    </dgm:pt>
    <dgm:pt modelId="{91D012C1-ECF1-3B41-B434-34C61451E0E9}" type="pres">
      <dgm:prSet presAssocID="{99D8625A-B7FE-4279-A343-61D16976F32C}" presName="childText" presStyleLbl="conFgAcc1" presStyleIdx="0" presStyleCnt="1">
        <dgm:presLayoutVars>
          <dgm:bulletEnabled val="1"/>
        </dgm:presLayoutVars>
      </dgm:prSet>
      <dgm:spPr/>
    </dgm:pt>
  </dgm:ptLst>
  <dgm:cxnLst>
    <dgm:cxn modelId="{D8834909-F787-41D7-A168-F210DCE6097A}" type="presOf" srcId="{BEA1A1EA-015B-4736-9E29-F932854B4D44}" destId="{91D012C1-ECF1-3B41-B434-34C61451E0E9}" srcOrd="0" destOrd="1" presId="urn:microsoft.com/office/officeart/2005/8/layout/list1"/>
    <dgm:cxn modelId="{13C08B20-CAC5-404B-88AA-8D6B196083C8}" srcId="{99D8625A-B7FE-4279-A343-61D16976F32C}" destId="{1FF268AB-F4DE-4048-81F5-51747C0BE7E8}" srcOrd="2" destOrd="0" parTransId="{63E4EA45-E55A-46B8-9DCD-BD2FF3567FDF}" sibTransId="{7EE4CDB7-DD27-4832-88E1-B25DA224E8EE}"/>
    <dgm:cxn modelId="{C1894121-0D74-406F-8B61-F41813BCDDFC}" type="presOf" srcId="{EF053C68-98B5-416B-AB99-ED6894A45453}" destId="{91D012C1-ECF1-3B41-B434-34C61451E0E9}" srcOrd="0" destOrd="3" presId="urn:microsoft.com/office/officeart/2005/8/layout/list1"/>
    <dgm:cxn modelId="{E3968E35-4402-0947-BC91-3DFC9C87B250}" type="presOf" srcId="{A7B68348-B131-4550-928C-72A6FAA6B097}" destId="{91D012C1-ECF1-3B41-B434-34C61451E0E9}" srcOrd="0" destOrd="0" presId="urn:microsoft.com/office/officeart/2005/8/layout/list1"/>
    <dgm:cxn modelId="{E27E7B51-5ACA-0C44-A9C9-6D8162157157}" type="presOf" srcId="{1FF268AB-F4DE-4048-81F5-51747C0BE7E8}" destId="{91D012C1-ECF1-3B41-B434-34C61451E0E9}" srcOrd="0" destOrd="2" presId="urn:microsoft.com/office/officeart/2005/8/layout/list1"/>
    <dgm:cxn modelId="{E9ABE07F-64C1-4705-A435-6D784A654DC0}" srcId="{99D8625A-B7FE-4279-A343-61D16976F32C}" destId="{A7B68348-B131-4550-928C-72A6FAA6B097}" srcOrd="0" destOrd="0" parTransId="{52AEBF80-3381-46B9-BD53-5720B4D04656}" sibTransId="{20C4AE8E-91A4-41DE-968E-23D4EB560458}"/>
    <dgm:cxn modelId="{AE2F5C80-2AF7-4A9B-AE85-A76C1D780A33}" srcId="{99D8625A-B7FE-4279-A343-61D16976F32C}" destId="{EF053C68-98B5-416B-AB99-ED6894A45453}" srcOrd="3" destOrd="0" parTransId="{7ABD3776-8413-4012-8C8F-D63E4005F4F6}" sibTransId="{4E1A0678-1D57-44C9-92BF-794460004C20}"/>
    <dgm:cxn modelId="{652138A9-CF28-4AF1-86BE-211F6ABBAD90}" srcId="{697889EC-8453-49FB-88F2-189C49E8A55C}" destId="{99D8625A-B7FE-4279-A343-61D16976F32C}" srcOrd="0" destOrd="0" parTransId="{FEE8AA4D-7E00-4475-B6FF-A0BD7F8D5A5C}" sibTransId="{B95FBB2B-40E6-49E3-B610-4EBD67D4A54E}"/>
    <dgm:cxn modelId="{C9FA21C8-C779-EB4E-A8E1-6AE3A526CA20}" type="presOf" srcId="{99D8625A-B7FE-4279-A343-61D16976F32C}" destId="{A389A246-A51A-AA4D-B72A-68A503748F18}" srcOrd="1" destOrd="0" presId="urn:microsoft.com/office/officeart/2005/8/layout/list1"/>
    <dgm:cxn modelId="{E6D90FCF-23E5-4AE5-96D1-B0B50E0C1C96}" srcId="{99D8625A-B7FE-4279-A343-61D16976F32C}" destId="{BEA1A1EA-015B-4736-9E29-F932854B4D44}" srcOrd="1" destOrd="0" parTransId="{AE9303C5-9A83-4140-B99D-D59D7E2765A3}" sibTransId="{D8DC6633-D377-4FDC-91EF-09F05A7983E6}"/>
    <dgm:cxn modelId="{D8DB0BE2-BD98-1A47-944F-89B6048415E0}" type="presOf" srcId="{99D8625A-B7FE-4279-A343-61D16976F32C}" destId="{C96F5EFA-4971-6D42-B4DD-9AF7BC1C5F0B}" srcOrd="0" destOrd="0" presId="urn:microsoft.com/office/officeart/2005/8/layout/list1"/>
    <dgm:cxn modelId="{D62746E2-AF53-A54C-8A6D-7109E30E68A4}" type="presOf" srcId="{697889EC-8453-49FB-88F2-189C49E8A55C}" destId="{FB39A599-9344-374C-AC49-0FE3E078E856}" srcOrd="0" destOrd="0" presId="urn:microsoft.com/office/officeart/2005/8/layout/list1"/>
    <dgm:cxn modelId="{BFDBB399-5357-BD4F-B9DD-F4650E9EC932}" type="presParOf" srcId="{FB39A599-9344-374C-AC49-0FE3E078E856}" destId="{AF0395D7-6AE4-E54E-B3E8-C91449417F00}" srcOrd="0" destOrd="0" presId="urn:microsoft.com/office/officeart/2005/8/layout/list1"/>
    <dgm:cxn modelId="{295FFAF8-BD2E-8947-B4C4-49992D609790}" type="presParOf" srcId="{AF0395D7-6AE4-E54E-B3E8-C91449417F00}" destId="{C96F5EFA-4971-6D42-B4DD-9AF7BC1C5F0B}" srcOrd="0" destOrd="0" presId="urn:microsoft.com/office/officeart/2005/8/layout/list1"/>
    <dgm:cxn modelId="{F8D01954-15EE-DE47-A853-69457DDECF45}" type="presParOf" srcId="{AF0395D7-6AE4-E54E-B3E8-C91449417F00}" destId="{A389A246-A51A-AA4D-B72A-68A503748F18}" srcOrd="1" destOrd="0" presId="urn:microsoft.com/office/officeart/2005/8/layout/list1"/>
    <dgm:cxn modelId="{1E26A76D-82A0-944D-9E1A-1B36811A390C}" type="presParOf" srcId="{FB39A599-9344-374C-AC49-0FE3E078E856}" destId="{482C5D03-B8FF-B548-80A5-DD02E9C5E8F1}" srcOrd="1" destOrd="0" presId="urn:microsoft.com/office/officeart/2005/8/layout/list1"/>
    <dgm:cxn modelId="{0E0DDD93-D2E1-6049-9F1C-B6B2720178EC}" type="presParOf" srcId="{FB39A599-9344-374C-AC49-0FE3E078E856}" destId="{91D012C1-ECF1-3B41-B434-34C61451E0E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BE8FE-CB37-7745-B396-4C1610880217}">
      <dsp:nvSpPr>
        <dsp:cNvPr id="0" name=""/>
        <dsp:cNvSpPr/>
      </dsp:nvSpPr>
      <dsp:spPr>
        <a:xfrm>
          <a:off x="566699" y="568"/>
          <a:ext cx="2552131" cy="1531278"/>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PUBLIC ENGAGEMENT</a:t>
          </a:r>
          <a:endParaRPr lang="en-US" sz="1900" kern="1200" dirty="0"/>
        </a:p>
      </dsp:txBody>
      <dsp:txXfrm>
        <a:off x="566699" y="568"/>
        <a:ext cx="2552131" cy="1531278"/>
      </dsp:txXfrm>
    </dsp:sp>
    <dsp:sp modelId="{6700B518-0D43-8747-9715-8275E3F8A072}">
      <dsp:nvSpPr>
        <dsp:cNvPr id="0" name=""/>
        <dsp:cNvSpPr/>
      </dsp:nvSpPr>
      <dsp:spPr>
        <a:xfrm>
          <a:off x="3374044" y="568"/>
          <a:ext cx="2552131" cy="1531278"/>
        </a:xfrm>
        <a:prstGeom prst="rect">
          <a:avLst/>
        </a:prstGeom>
        <a:solidFill>
          <a:schemeClr val="accent3">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INTERGENERATIONAL BONDING </a:t>
          </a:r>
          <a:endParaRPr lang="en-US" sz="1900" kern="1200" dirty="0"/>
        </a:p>
      </dsp:txBody>
      <dsp:txXfrm>
        <a:off x="3374044" y="568"/>
        <a:ext cx="2552131" cy="1531278"/>
      </dsp:txXfrm>
    </dsp:sp>
    <dsp:sp modelId="{2E194AB2-D55C-AB42-AFB1-4658A9BC14B8}">
      <dsp:nvSpPr>
        <dsp:cNvPr id="0" name=""/>
        <dsp:cNvSpPr/>
      </dsp:nvSpPr>
      <dsp:spPr>
        <a:xfrm>
          <a:off x="566699" y="1787060"/>
          <a:ext cx="2552131" cy="1531278"/>
        </a:xfrm>
        <a:prstGeom prst="rect">
          <a:avLst/>
        </a:prstGeom>
        <a:solidFill>
          <a:schemeClr val="accent4">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CREATIVE PRACTICE</a:t>
          </a:r>
        </a:p>
      </dsp:txBody>
      <dsp:txXfrm>
        <a:off x="566699" y="1787060"/>
        <a:ext cx="2552131" cy="1531278"/>
      </dsp:txXfrm>
    </dsp:sp>
    <dsp:sp modelId="{582B7BE8-CD1E-EA43-8E31-575344FC5AB4}">
      <dsp:nvSpPr>
        <dsp:cNvPr id="0" name=""/>
        <dsp:cNvSpPr/>
      </dsp:nvSpPr>
      <dsp:spPr>
        <a:xfrm>
          <a:off x="3374044" y="1787060"/>
          <a:ext cx="2552131" cy="1531278"/>
        </a:xfrm>
        <a:prstGeom prst="rect">
          <a:avLst/>
        </a:prstGeom>
        <a:solidFill>
          <a:schemeClr val="accent5">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COLLABORATIVE, THERAPEUTIC</a:t>
          </a:r>
        </a:p>
      </dsp:txBody>
      <dsp:txXfrm>
        <a:off x="3374044" y="1787060"/>
        <a:ext cx="2552131" cy="1531278"/>
      </dsp:txXfrm>
    </dsp:sp>
    <dsp:sp modelId="{C37A2B27-5365-2C44-9F27-4936F1E57001}">
      <dsp:nvSpPr>
        <dsp:cNvPr id="0" name=""/>
        <dsp:cNvSpPr/>
      </dsp:nvSpPr>
      <dsp:spPr>
        <a:xfrm>
          <a:off x="566699" y="3573552"/>
          <a:ext cx="2552131" cy="1531278"/>
        </a:xfrm>
        <a:prstGeom prst="rect">
          <a:avLst/>
        </a:prstGeom>
        <a:solidFill>
          <a:schemeClr val="accent6">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RESEARCH </a:t>
          </a:r>
          <a:endParaRPr lang="en-US" sz="1900" kern="1200" dirty="0"/>
        </a:p>
      </dsp:txBody>
      <dsp:txXfrm>
        <a:off x="566699" y="3573552"/>
        <a:ext cx="2552131" cy="1531278"/>
      </dsp:txXfrm>
    </dsp:sp>
    <dsp:sp modelId="{A4FDA3F5-215C-414A-80FC-56E219ED7D5C}">
      <dsp:nvSpPr>
        <dsp:cNvPr id="0" name=""/>
        <dsp:cNvSpPr/>
      </dsp:nvSpPr>
      <dsp:spPr>
        <a:xfrm>
          <a:off x="3374044" y="3573552"/>
          <a:ext cx="2552131" cy="1531278"/>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LIFE WRITING AS CULTURAL HISTORY</a:t>
          </a:r>
          <a:endParaRPr lang="en-US" sz="1900" kern="1200" dirty="0"/>
        </a:p>
      </dsp:txBody>
      <dsp:txXfrm>
        <a:off x="3374044" y="3573552"/>
        <a:ext cx="2552131" cy="15312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529E7-7FF9-B94F-A67B-6C2E574969EF}">
      <dsp:nvSpPr>
        <dsp:cNvPr id="0" name=""/>
        <dsp:cNvSpPr/>
      </dsp:nvSpPr>
      <dsp:spPr>
        <a:xfrm>
          <a:off x="2985049" y="633430"/>
          <a:ext cx="488576" cy="91440"/>
        </a:xfrm>
        <a:custGeom>
          <a:avLst/>
          <a:gdLst/>
          <a:ahLst/>
          <a:cxnLst/>
          <a:rect l="0" t="0" r="0" b="0"/>
          <a:pathLst>
            <a:path>
              <a:moveTo>
                <a:pt x="0" y="45720"/>
              </a:moveTo>
              <a:lnTo>
                <a:pt x="488576" y="45720"/>
              </a:lnTo>
            </a:path>
          </a:pathLst>
        </a:custGeom>
        <a:noFill/>
        <a:ln w="9525"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16358" y="676554"/>
        <a:ext cx="25958" cy="5191"/>
      </dsp:txXfrm>
    </dsp:sp>
    <dsp:sp modelId="{25691AC7-C9AA-A042-80CD-DEA93AFC7D01}">
      <dsp:nvSpPr>
        <dsp:cNvPr id="0" name=""/>
        <dsp:cNvSpPr/>
      </dsp:nvSpPr>
      <dsp:spPr>
        <a:xfrm>
          <a:off x="729560" y="1963"/>
          <a:ext cx="2257288" cy="1354373"/>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09" tIns="116104" rIns="110609" bIns="116104" numCol="1" spcCol="1270" anchor="ctr" anchorCtr="0">
          <a:noAutofit/>
        </a:bodyPr>
        <a:lstStyle/>
        <a:p>
          <a:pPr marL="0" lvl="0" indent="0" algn="ctr" defTabSz="533400">
            <a:lnSpc>
              <a:spcPct val="90000"/>
            </a:lnSpc>
            <a:spcBef>
              <a:spcPct val="0"/>
            </a:spcBef>
            <a:spcAft>
              <a:spcPct val="35000"/>
            </a:spcAft>
            <a:buNone/>
          </a:pPr>
          <a:r>
            <a:rPr lang="en-GB" sz="1200" kern="1200"/>
            <a:t>For us: To make connections in an urban context and foster community cohesion by forging bonds between people from groups who may not usually interact</a:t>
          </a:r>
          <a:endParaRPr lang="en-US" sz="1200" kern="1200"/>
        </a:p>
      </dsp:txBody>
      <dsp:txXfrm>
        <a:off x="729560" y="1963"/>
        <a:ext cx="2257288" cy="1354373"/>
      </dsp:txXfrm>
    </dsp:sp>
    <dsp:sp modelId="{4C6D8C8E-7106-F94D-9C57-AB5029271827}">
      <dsp:nvSpPr>
        <dsp:cNvPr id="0" name=""/>
        <dsp:cNvSpPr/>
      </dsp:nvSpPr>
      <dsp:spPr>
        <a:xfrm>
          <a:off x="1858205" y="1354537"/>
          <a:ext cx="2776464" cy="488576"/>
        </a:xfrm>
        <a:custGeom>
          <a:avLst/>
          <a:gdLst/>
          <a:ahLst/>
          <a:cxnLst/>
          <a:rect l="0" t="0" r="0" b="0"/>
          <a:pathLst>
            <a:path>
              <a:moveTo>
                <a:pt x="2776464" y="0"/>
              </a:moveTo>
              <a:lnTo>
                <a:pt x="2776464" y="261388"/>
              </a:lnTo>
              <a:lnTo>
                <a:pt x="0" y="261388"/>
              </a:lnTo>
              <a:lnTo>
                <a:pt x="0" y="488576"/>
              </a:lnTo>
            </a:path>
          </a:pathLst>
        </a:custGeom>
        <a:noFill/>
        <a:ln w="9525" cap="rnd" cmpd="sng" algn="ctr">
          <a:solidFill>
            <a:schemeClr val="accent5">
              <a:hueOff val="-1238541"/>
              <a:satOff val="1219"/>
              <a:lumOff val="274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75822" y="1596229"/>
        <a:ext cx="141229" cy="5191"/>
      </dsp:txXfrm>
    </dsp:sp>
    <dsp:sp modelId="{6DCA2276-73C3-1248-8502-FDB37004F276}">
      <dsp:nvSpPr>
        <dsp:cNvPr id="0" name=""/>
        <dsp:cNvSpPr/>
      </dsp:nvSpPr>
      <dsp:spPr>
        <a:xfrm>
          <a:off x="3506025" y="1963"/>
          <a:ext cx="2257288" cy="1354373"/>
        </a:xfrm>
        <a:prstGeom prst="rect">
          <a:avLst/>
        </a:prstGeom>
        <a:solidFill>
          <a:schemeClr val="accent5">
            <a:hueOff val="-928905"/>
            <a:satOff val="914"/>
            <a:lumOff val="205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09" tIns="116104" rIns="110609" bIns="116104" numCol="1" spcCol="1270" anchor="ctr" anchorCtr="0">
          <a:noAutofit/>
        </a:bodyPr>
        <a:lstStyle/>
        <a:p>
          <a:pPr marL="0" lvl="0" indent="0" algn="ctr" defTabSz="533400">
            <a:lnSpc>
              <a:spcPct val="90000"/>
            </a:lnSpc>
            <a:spcBef>
              <a:spcPct val="0"/>
            </a:spcBef>
            <a:spcAft>
              <a:spcPct val="35000"/>
            </a:spcAft>
            <a:buNone/>
          </a:pPr>
          <a:r>
            <a:rPr lang="en-GB" sz="1200" kern="1200"/>
            <a:t>For community storytellers: to bridge the disconnectedness often associated with city life and to give a platform for ethical representation of marginalised groups</a:t>
          </a:r>
          <a:endParaRPr lang="en-US" sz="1200" kern="1200"/>
        </a:p>
      </dsp:txBody>
      <dsp:txXfrm>
        <a:off x="3506025" y="1963"/>
        <a:ext cx="2257288" cy="1354373"/>
      </dsp:txXfrm>
    </dsp:sp>
    <dsp:sp modelId="{2C88DF6A-FDD9-6B4D-9C0E-2D4E813188BC}">
      <dsp:nvSpPr>
        <dsp:cNvPr id="0" name=""/>
        <dsp:cNvSpPr/>
      </dsp:nvSpPr>
      <dsp:spPr>
        <a:xfrm>
          <a:off x="2985049" y="2506979"/>
          <a:ext cx="488576" cy="91440"/>
        </a:xfrm>
        <a:custGeom>
          <a:avLst/>
          <a:gdLst/>
          <a:ahLst/>
          <a:cxnLst/>
          <a:rect l="0" t="0" r="0" b="0"/>
          <a:pathLst>
            <a:path>
              <a:moveTo>
                <a:pt x="0" y="45720"/>
              </a:moveTo>
              <a:lnTo>
                <a:pt x="488576" y="45720"/>
              </a:lnTo>
            </a:path>
          </a:pathLst>
        </a:custGeom>
        <a:noFill/>
        <a:ln w="9525" cap="rnd" cmpd="sng" algn="ctr">
          <a:solidFill>
            <a:schemeClr val="accent5">
              <a:hueOff val="-2477081"/>
              <a:satOff val="2439"/>
              <a:lumOff val="549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16358" y="2550104"/>
        <a:ext cx="25958" cy="5191"/>
      </dsp:txXfrm>
    </dsp:sp>
    <dsp:sp modelId="{A4637EE7-BBB0-6B47-8845-C5D11A486CF7}">
      <dsp:nvSpPr>
        <dsp:cNvPr id="0" name=""/>
        <dsp:cNvSpPr/>
      </dsp:nvSpPr>
      <dsp:spPr>
        <a:xfrm>
          <a:off x="729560" y="1875513"/>
          <a:ext cx="2257288" cy="1354373"/>
        </a:xfrm>
        <a:prstGeom prst="rect">
          <a:avLst/>
        </a:prstGeom>
        <a:solidFill>
          <a:schemeClr val="accent5">
            <a:hueOff val="-1857811"/>
            <a:satOff val="1829"/>
            <a:lumOff val="411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09" tIns="116104" rIns="110609" bIns="116104" numCol="1" spcCol="1270" anchor="ctr" anchorCtr="0">
          <a:noAutofit/>
        </a:bodyPr>
        <a:lstStyle/>
        <a:p>
          <a:pPr marL="0" lvl="0" indent="0" algn="ctr" defTabSz="533400">
            <a:lnSpc>
              <a:spcPct val="90000"/>
            </a:lnSpc>
            <a:spcBef>
              <a:spcPct val="0"/>
            </a:spcBef>
            <a:spcAft>
              <a:spcPct val="35000"/>
            </a:spcAft>
            <a:buNone/>
          </a:pPr>
          <a:r>
            <a:rPr lang="en-GB" sz="1200" kern="1200"/>
            <a:t>For young writers and academics: an opportunity to practice, publish and research</a:t>
          </a:r>
          <a:endParaRPr lang="en-US" sz="1200" kern="1200"/>
        </a:p>
      </dsp:txBody>
      <dsp:txXfrm>
        <a:off x="729560" y="1875513"/>
        <a:ext cx="2257288" cy="1354373"/>
      </dsp:txXfrm>
    </dsp:sp>
    <dsp:sp modelId="{A1C1E785-878B-D941-BAD5-80335A566520}">
      <dsp:nvSpPr>
        <dsp:cNvPr id="0" name=""/>
        <dsp:cNvSpPr/>
      </dsp:nvSpPr>
      <dsp:spPr>
        <a:xfrm>
          <a:off x="3299754" y="3228086"/>
          <a:ext cx="1334915" cy="490540"/>
        </a:xfrm>
        <a:custGeom>
          <a:avLst/>
          <a:gdLst/>
          <a:ahLst/>
          <a:cxnLst/>
          <a:rect l="0" t="0" r="0" b="0"/>
          <a:pathLst>
            <a:path>
              <a:moveTo>
                <a:pt x="1334915" y="0"/>
              </a:moveTo>
              <a:lnTo>
                <a:pt x="1334915" y="262370"/>
              </a:lnTo>
              <a:lnTo>
                <a:pt x="0" y="262370"/>
              </a:lnTo>
              <a:lnTo>
                <a:pt x="0" y="490540"/>
              </a:lnTo>
            </a:path>
          </a:pathLst>
        </a:custGeom>
        <a:noFill/>
        <a:ln w="9525" cap="rnd" cmpd="sng" algn="ctr">
          <a:solidFill>
            <a:schemeClr val="accent5">
              <a:hueOff val="-3715622"/>
              <a:satOff val="3658"/>
              <a:lumOff val="823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31386" y="3470760"/>
        <a:ext cx="71651" cy="5191"/>
      </dsp:txXfrm>
    </dsp:sp>
    <dsp:sp modelId="{720D7847-EE5D-A242-B782-134DE385825D}">
      <dsp:nvSpPr>
        <dsp:cNvPr id="0" name=""/>
        <dsp:cNvSpPr/>
      </dsp:nvSpPr>
      <dsp:spPr>
        <a:xfrm>
          <a:off x="3506025" y="1875513"/>
          <a:ext cx="2257288" cy="1354373"/>
        </a:xfrm>
        <a:prstGeom prst="rect">
          <a:avLst/>
        </a:prstGeom>
        <a:solidFill>
          <a:schemeClr val="accent5">
            <a:hueOff val="-2786716"/>
            <a:satOff val="2743"/>
            <a:lumOff val="617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09" tIns="116104" rIns="110609" bIns="116104" numCol="1" spcCol="1270" anchor="ctr" anchorCtr="0">
          <a:noAutofit/>
        </a:bodyPr>
        <a:lstStyle/>
        <a:p>
          <a:pPr marL="0" lvl="0" indent="0" algn="ctr" defTabSz="533400">
            <a:lnSpc>
              <a:spcPct val="90000"/>
            </a:lnSpc>
            <a:spcBef>
              <a:spcPct val="0"/>
            </a:spcBef>
            <a:spcAft>
              <a:spcPct val="35000"/>
            </a:spcAft>
            <a:buNone/>
          </a:pPr>
          <a:r>
            <a:rPr lang="en-GB" sz="1200" kern="1200"/>
            <a:t>For knowledge: To engage with the multifaceted experience of life in cities through the ethical creation of literary works</a:t>
          </a:r>
          <a:endParaRPr lang="en-US" sz="1200" kern="1200"/>
        </a:p>
      </dsp:txBody>
      <dsp:txXfrm>
        <a:off x="3506025" y="1875513"/>
        <a:ext cx="2257288" cy="1354373"/>
      </dsp:txXfrm>
    </dsp:sp>
    <dsp:sp modelId="{8F5021CA-3E56-4349-AD3B-C71E1154B960}">
      <dsp:nvSpPr>
        <dsp:cNvPr id="0" name=""/>
        <dsp:cNvSpPr/>
      </dsp:nvSpPr>
      <dsp:spPr>
        <a:xfrm>
          <a:off x="2171110" y="3751026"/>
          <a:ext cx="2257288" cy="1354373"/>
        </a:xfrm>
        <a:prstGeom prst="rect">
          <a:avLst/>
        </a:prstGeom>
        <a:solidFill>
          <a:schemeClr val="accent5">
            <a:hueOff val="-3715622"/>
            <a:satOff val="3658"/>
            <a:lumOff val="823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609" tIns="116104" rIns="110609" bIns="116104" numCol="1" spcCol="1270" anchor="ctr" anchorCtr="0">
          <a:noAutofit/>
        </a:bodyPr>
        <a:lstStyle/>
        <a:p>
          <a:pPr marL="0" lvl="0" indent="0" algn="ctr" defTabSz="533400">
            <a:lnSpc>
              <a:spcPct val="90000"/>
            </a:lnSpc>
            <a:spcBef>
              <a:spcPct val="0"/>
            </a:spcBef>
            <a:spcAft>
              <a:spcPct val="35000"/>
            </a:spcAft>
            <a:buNone/>
          </a:pPr>
          <a:r>
            <a:rPr lang="en-GB" sz="1200" kern="1200"/>
            <a:t>For cities: To add more voices to the conversation about cities in a period of great change</a:t>
          </a:r>
          <a:endParaRPr lang="en-US" sz="1200" kern="1200"/>
        </a:p>
      </dsp:txBody>
      <dsp:txXfrm>
        <a:off x="2171110" y="3751026"/>
        <a:ext cx="2257288" cy="1354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012C1-ECF1-3B41-B434-34C61451E0E9}">
      <dsp:nvSpPr>
        <dsp:cNvPr id="0" name=""/>
        <dsp:cNvSpPr/>
      </dsp:nvSpPr>
      <dsp:spPr>
        <a:xfrm>
          <a:off x="0" y="317634"/>
          <a:ext cx="5029276" cy="39690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0328" tIns="437388" rIns="390328" bIns="149352" numCol="1" spcCol="1270" anchor="t" anchorCtr="0">
          <a:noAutofit/>
        </a:bodyPr>
        <a:lstStyle/>
        <a:p>
          <a:pPr marL="228600" lvl="1" indent="-228600" algn="l" defTabSz="933450">
            <a:lnSpc>
              <a:spcPct val="90000"/>
            </a:lnSpc>
            <a:spcBef>
              <a:spcPct val="0"/>
            </a:spcBef>
            <a:spcAft>
              <a:spcPct val="15000"/>
            </a:spcAft>
            <a:buChar char="•"/>
          </a:pPr>
          <a:r>
            <a:rPr lang="en-GB" sz="2100" kern="1200" dirty="0" err="1"/>
            <a:t>Narrativisation</a:t>
          </a:r>
          <a:r>
            <a:rPr lang="en-GB" sz="2100" kern="1200" dirty="0"/>
            <a:t> of the experiences of life during the pandemic and lockdowns</a:t>
          </a:r>
          <a:endParaRPr lang="en-US" sz="2100" kern="1200" dirty="0"/>
        </a:p>
        <a:p>
          <a:pPr marL="228600" lvl="1" indent="-228600" algn="l" defTabSz="933450">
            <a:lnSpc>
              <a:spcPct val="90000"/>
            </a:lnSpc>
            <a:spcBef>
              <a:spcPct val="0"/>
            </a:spcBef>
            <a:spcAft>
              <a:spcPct val="15000"/>
            </a:spcAft>
            <a:buChar char="•"/>
          </a:pPr>
          <a:r>
            <a:rPr lang="en-GB" sz="2100" kern="1200" dirty="0"/>
            <a:t>Differences between life before and after the beginning of the pandemic</a:t>
          </a:r>
          <a:endParaRPr lang="en-US" sz="2100" kern="1200" dirty="0"/>
        </a:p>
        <a:p>
          <a:pPr marL="228600" lvl="1" indent="-228600" algn="l" defTabSz="933450">
            <a:lnSpc>
              <a:spcPct val="90000"/>
            </a:lnSpc>
            <a:spcBef>
              <a:spcPct val="0"/>
            </a:spcBef>
            <a:spcAft>
              <a:spcPct val="15000"/>
            </a:spcAft>
            <a:buChar char="•"/>
          </a:pPr>
          <a:r>
            <a:rPr lang="en-GB" sz="2100" kern="1200" dirty="0"/>
            <a:t>Physical and conceptual spaces previously unexposed and now a part of the conscious experience of city life</a:t>
          </a:r>
          <a:endParaRPr lang="en-US" sz="2100" kern="1200" dirty="0"/>
        </a:p>
        <a:p>
          <a:pPr marL="228600" lvl="1" indent="-228600" algn="l" defTabSz="933450">
            <a:lnSpc>
              <a:spcPct val="90000"/>
            </a:lnSpc>
            <a:spcBef>
              <a:spcPct val="0"/>
            </a:spcBef>
            <a:spcAft>
              <a:spcPct val="15000"/>
            </a:spcAft>
            <a:buChar char="•"/>
          </a:pPr>
          <a:r>
            <a:rPr lang="en-GB" sz="2100" kern="1200" dirty="0"/>
            <a:t>Themes always emerging from the stories themselves </a:t>
          </a:r>
          <a:endParaRPr lang="en-US" sz="2100" kern="1200" dirty="0"/>
        </a:p>
      </dsp:txBody>
      <dsp:txXfrm>
        <a:off x="0" y="317634"/>
        <a:ext cx="5029276" cy="3969000"/>
      </dsp:txXfrm>
    </dsp:sp>
    <dsp:sp modelId="{A389A246-A51A-AA4D-B72A-68A503748F18}">
      <dsp:nvSpPr>
        <dsp:cNvPr id="0" name=""/>
        <dsp:cNvSpPr/>
      </dsp:nvSpPr>
      <dsp:spPr>
        <a:xfrm>
          <a:off x="251463" y="7674"/>
          <a:ext cx="3520493" cy="61992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066" tIns="0" rIns="133066" bIns="0" numCol="1" spcCol="1270" anchor="ctr" anchorCtr="0">
          <a:noAutofit/>
        </a:bodyPr>
        <a:lstStyle/>
        <a:p>
          <a:pPr marL="0" lvl="0" indent="0" algn="l" defTabSz="933450">
            <a:lnSpc>
              <a:spcPct val="90000"/>
            </a:lnSpc>
            <a:spcBef>
              <a:spcPct val="0"/>
            </a:spcBef>
            <a:spcAft>
              <a:spcPct val="35000"/>
            </a:spcAft>
            <a:buNone/>
          </a:pPr>
          <a:r>
            <a:rPr lang="en-GB" sz="2100" kern="1200" dirty="0"/>
            <a:t>Looking at:</a:t>
          </a:r>
          <a:endParaRPr lang="en-US" sz="2100" kern="1200" dirty="0"/>
        </a:p>
      </dsp:txBody>
      <dsp:txXfrm>
        <a:off x="281725" y="37936"/>
        <a:ext cx="3459969"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25557-66EF-634B-B5D2-356171786A0E}" type="datetimeFigureOut">
              <a:rPr lang="en-US" smtClean="0"/>
              <a:t>12/5/2022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3092D-D9DC-FB4E-8565-74ADB6477F85}" type="slidenum">
              <a:rPr lang="en-US" smtClean="0"/>
              <a:t>‹#›</a:t>
            </a:fld>
            <a:endParaRPr lang="en-US"/>
          </a:p>
        </p:txBody>
      </p:sp>
    </p:spTree>
    <p:extLst>
      <p:ext uri="{BB962C8B-B14F-4D97-AF65-F5344CB8AC3E}">
        <p14:creationId xmlns:p14="http://schemas.microsoft.com/office/powerpoint/2010/main" val="1616553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Unheard voices – the narratives we hear are mainstream, we are interested in the others – the bulk. Intergenerational – connecting people across generations to inspire and learn from each other.</a:t>
            </a:r>
          </a:p>
          <a:p>
            <a:r>
              <a:rPr lang="en-GB" dirty="0"/>
              <a:t>Creativity as connection – creating doesn’t have to be a solitary pursuit, it can be a collaborative community one too, that brings people together.</a:t>
            </a:r>
          </a:p>
          <a:p>
            <a:r>
              <a:rPr lang="en-GB" dirty="0"/>
              <a:t>Life Writing as Cultural History – this is not just creating a nice thing. It is adding to the cultural history of a place and bringing in all voices to the historical record. Our first print publication </a:t>
            </a:r>
            <a:r>
              <a:rPr lang="en-GB" dirty="0" err="1"/>
              <a:t>EastLife</a:t>
            </a:r>
            <a:r>
              <a:rPr lang="en-GB" dirty="0"/>
              <a:t> is held by two local history archives and the London Metropolitan Archives.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Intimacy – encouraging reconnection after a long period of apartness during the pandemic. Access - community elders are not only key sources of memories and cultural histories they are often isolated -- in terms of access, mobility, and technology --  from participation in cultural exchange.</a:t>
            </a:r>
          </a:p>
        </p:txBody>
      </p:sp>
      <p:sp>
        <p:nvSpPr>
          <p:cNvPr id="4" name="Slide Number Placeholder 3"/>
          <p:cNvSpPr>
            <a:spLocks noGrp="1"/>
          </p:cNvSpPr>
          <p:nvPr>
            <p:ph type="sldNum" sz="quarter" idx="5"/>
          </p:nvPr>
        </p:nvSpPr>
        <p:spPr/>
        <p:txBody>
          <a:bodyPr/>
          <a:lstStyle/>
          <a:p>
            <a:fld id="{23C3092D-D9DC-FB4E-8565-74ADB6477F85}" type="slidenum">
              <a:rPr lang="en-US" smtClean="0"/>
              <a:t>3</a:t>
            </a:fld>
            <a:endParaRPr lang="en-US"/>
          </a:p>
        </p:txBody>
      </p:sp>
    </p:spTree>
    <p:extLst>
      <p:ext uri="{BB962C8B-B14F-4D97-AF65-F5344CB8AC3E}">
        <p14:creationId xmlns:p14="http://schemas.microsoft.com/office/powerpoint/2010/main" val="1394610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714C140-0480-4907-A4F4-089C9D6399E7}" type="slidenum">
              <a:rPr lang="en-GB" smtClean="0"/>
              <a:pPr/>
              <a:t>8</a:t>
            </a:fld>
            <a:endParaRPr lang="en-GB"/>
          </a:p>
        </p:txBody>
      </p:sp>
    </p:spTree>
    <p:extLst>
      <p:ext uri="{BB962C8B-B14F-4D97-AF65-F5344CB8AC3E}">
        <p14:creationId xmlns:p14="http://schemas.microsoft.com/office/powerpoint/2010/main" val="2348110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3C3092D-D9DC-FB4E-8565-74ADB6477F85}" type="slidenum">
              <a:rPr lang="en-US" smtClean="0"/>
              <a:t>9</a:t>
            </a:fld>
            <a:endParaRPr lang="en-US"/>
          </a:p>
        </p:txBody>
      </p:sp>
    </p:spTree>
    <p:extLst>
      <p:ext uri="{BB962C8B-B14F-4D97-AF65-F5344CB8AC3E}">
        <p14:creationId xmlns:p14="http://schemas.microsoft.com/office/powerpoint/2010/main" val="2097143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dirty="0"/>
              <a:t>In this example we see </a:t>
            </a:r>
            <a:r>
              <a:rPr lang="en-GB" sz="1800" b="0" i="0" u="none" strike="noStrike" baseline="0" dirty="0">
                <a:solidFill>
                  <a:srgbClr val="333333"/>
                </a:solidFill>
                <a:latin typeface="OpenSans-Regular"/>
              </a:rPr>
              <a:t>the positive opinion many elders have of the younger generations, being fascinated by their creativity and feeling enriched by their exchanges – on the phone, too, Peter told me he didn’t understand why a young thing would want to talk to an old thing once a week, but then acknowledged the isolation of lockdown, and how if he found Imogen’s reasons for participating interesting, then there’s a possibility she found him interesting too.</a:t>
            </a:r>
            <a:endParaRPr lang="en-GB" dirty="0"/>
          </a:p>
        </p:txBody>
      </p:sp>
      <p:sp>
        <p:nvSpPr>
          <p:cNvPr id="4" name="Slide Number Placeholder 3"/>
          <p:cNvSpPr>
            <a:spLocks noGrp="1"/>
          </p:cNvSpPr>
          <p:nvPr>
            <p:ph type="sldNum" sz="quarter" idx="5"/>
          </p:nvPr>
        </p:nvSpPr>
        <p:spPr/>
        <p:txBody>
          <a:bodyPr/>
          <a:lstStyle/>
          <a:p>
            <a:fld id="{23C3092D-D9DC-FB4E-8565-74ADB6477F85}" type="slidenum">
              <a:rPr lang="en-US" smtClean="0"/>
              <a:t>11</a:t>
            </a:fld>
            <a:endParaRPr lang="en-US"/>
          </a:p>
        </p:txBody>
      </p:sp>
    </p:spTree>
    <p:extLst>
      <p:ext uri="{BB962C8B-B14F-4D97-AF65-F5344CB8AC3E}">
        <p14:creationId xmlns:p14="http://schemas.microsoft.com/office/powerpoint/2010/main" val="4264357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we see </a:t>
            </a:r>
            <a:r>
              <a:rPr lang="en-GB" sz="1800" b="0" i="0" u="none" strike="noStrike" baseline="0" dirty="0">
                <a:solidFill>
                  <a:srgbClr val="333333"/>
                </a:solidFill>
                <a:latin typeface="OpenSans-Regular"/>
              </a:rPr>
              <a:t>the role of community institutions in providing support beyond their mandate and into mutual aid practices. This was our community partner representative on why she does what she does, why Toynbee Hall functions in the ways that it does and who it seeks to serve. We can see clearly she and all others involved work well outside of their JD because it was necessary in order to quite literally keep people alive. But not only that, she is aware of the inner narrative in every person she provides services to too.</a:t>
            </a:r>
            <a:endParaRPr lang="en-GB" dirty="0"/>
          </a:p>
        </p:txBody>
      </p:sp>
      <p:sp>
        <p:nvSpPr>
          <p:cNvPr id="4" name="Slide Number Placeholder 3"/>
          <p:cNvSpPr>
            <a:spLocks noGrp="1"/>
          </p:cNvSpPr>
          <p:nvPr>
            <p:ph type="sldNum" sz="quarter" idx="5"/>
          </p:nvPr>
        </p:nvSpPr>
        <p:spPr/>
        <p:txBody>
          <a:bodyPr/>
          <a:lstStyle/>
          <a:p>
            <a:fld id="{23C3092D-D9DC-FB4E-8565-74ADB6477F85}" type="slidenum">
              <a:rPr lang="en-US" smtClean="0"/>
              <a:t>12</a:t>
            </a:fld>
            <a:endParaRPr lang="en-US"/>
          </a:p>
        </p:txBody>
      </p:sp>
    </p:spTree>
    <p:extLst>
      <p:ext uri="{BB962C8B-B14F-4D97-AF65-F5344CB8AC3E}">
        <p14:creationId xmlns:p14="http://schemas.microsoft.com/office/powerpoint/2010/main" val="1003948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3C3092D-D9DC-FB4E-8565-74ADB6477F85}" type="slidenum">
              <a:rPr lang="en-US" smtClean="0"/>
              <a:t>14</a:t>
            </a:fld>
            <a:endParaRPr lang="en-US"/>
          </a:p>
        </p:txBody>
      </p:sp>
    </p:spTree>
    <p:extLst>
      <p:ext uri="{BB962C8B-B14F-4D97-AF65-F5344CB8AC3E}">
        <p14:creationId xmlns:p14="http://schemas.microsoft.com/office/powerpoint/2010/main" val="2771415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13918250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2867372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297595567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DDB43F-D307-4F71-A548-D854F3C3D251}" type="datetimeFigureOut">
              <a:rPr lang="en-GB" smtClean="0"/>
              <a:t>05/12/2022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1814814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DDB43F-D307-4F71-A548-D854F3C3D251}" type="datetimeFigureOut">
              <a:rPr lang="en-GB" smtClean="0"/>
              <a:t>05/12/2022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3001964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DDB43F-D307-4F71-A548-D854F3C3D251}" type="datetimeFigureOut">
              <a:rPr lang="en-GB" smtClean="0"/>
              <a:t>05/12/2022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2963648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DB43F-D307-4F71-A548-D854F3C3D251}" type="datetimeFigureOut">
              <a:rPr lang="en-GB" smtClean="0"/>
              <a:t>05/12/2022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2923387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DDB43F-D307-4F71-A548-D854F3C3D251}" type="datetimeFigureOut">
              <a:rPr lang="en-GB" smtClean="0"/>
              <a:t>05/12/2022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423318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DDB43F-D307-4F71-A548-D854F3C3D251}" type="datetimeFigureOut">
              <a:rPr lang="en-GB" smtClean="0"/>
              <a:t>05/12/2022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1948016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DDB43F-D307-4F71-A548-D854F3C3D251}" type="datetimeFigureOut">
              <a:rPr lang="en-GB" smtClean="0"/>
              <a:t>05/12/2022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3898856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3676170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2226375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3783240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565462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4062986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3952819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DDB43F-D307-4F71-A548-D854F3C3D251}" type="datetimeFigureOut">
              <a:rPr lang="en-GB" smtClean="0"/>
              <a:t>05/12/2022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F0C723-0887-45C0-9386-31FB6745008B}" type="slidenum">
              <a:rPr lang="en-GB" smtClean="0"/>
              <a:t>‹#›</a:t>
            </a:fld>
            <a:endParaRPr lang="en-GB"/>
          </a:p>
        </p:txBody>
      </p:sp>
    </p:spTree>
    <p:extLst>
      <p:ext uri="{BB962C8B-B14F-4D97-AF65-F5344CB8AC3E}">
        <p14:creationId xmlns:p14="http://schemas.microsoft.com/office/powerpoint/2010/main" val="49819653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5DDB43F-D307-4F71-A548-D854F3C3D251}" type="datetimeFigureOut">
              <a:rPr lang="en-GB" smtClean="0"/>
              <a:t>05/12/2022</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9F0C723-0887-45C0-9386-31FB6745008B}" type="slidenum">
              <a:rPr lang="en-GB" smtClean="0"/>
              <a:t>‹#›</a:t>
            </a:fld>
            <a:endParaRPr lang="en-GB"/>
          </a:p>
        </p:txBody>
      </p:sp>
    </p:spTree>
    <p:extLst>
      <p:ext uri="{BB962C8B-B14F-4D97-AF65-F5344CB8AC3E}">
        <p14:creationId xmlns:p14="http://schemas.microsoft.com/office/powerpoint/2010/main" val="313853624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sociology.ie/publication/the-sociological-observe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itylifestories.co.u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mailto:e.masserano@uel.ac.uk" TargetMode="External"/><Relationship Id="rId4" Type="http://schemas.openxmlformats.org/officeDocument/2006/relationships/hyperlink" Target="mailto:citylifestori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50"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51"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52"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53"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54"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55"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useBgFill="1">
        <p:nvSpPr>
          <p:cNvPr id="57" name="Rectangle 56">
            <a:extLst>
              <a:ext uri="{FF2B5EF4-FFF2-40B4-BE49-F238E27FC236}">
                <a16:creationId xmlns:a16="http://schemas.microsoft.com/office/drawing/2014/main" id="{E58348C3-6249-4952-AA86-C63DB35EA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DE6174AD-DBB0-43E6-98C2-738DB3A152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0" y="-4763"/>
            <a:ext cx="5014912" cy="6862763"/>
            <a:chOff x="2928938" y="-4763"/>
            <a:chExt cx="5014912" cy="6862763"/>
          </a:xfrm>
        </p:grpSpPr>
        <p:sp>
          <p:nvSpPr>
            <p:cNvPr id="60" name="Freeform 6">
              <a:extLst>
                <a:ext uri="{FF2B5EF4-FFF2-40B4-BE49-F238E27FC236}">
                  <a16:creationId xmlns:a16="http://schemas.microsoft.com/office/drawing/2014/main" id="{50A59800-3661-4778-9D8A-F816C85C4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61" name="Freeform 7">
              <a:extLst>
                <a:ext uri="{FF2B5EF4-FFF2-40B4-BE49-F238E27FC236}">
                  <a16:creationId xmlns:a16="http://schemas.microsoft.com/office/drawing/2014/main" id="{7A810977-C816-4698-B7E7-0E6BDED79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62" name="Freeform 9">
              <a:extLst>
                <a:ext uri="{FF2B5EF4-FFF2-40B4-BE49-F238E27FC236}">
                  <a16:creationId xmlns:a16="http://schemas.microsoft.com/office/drawing/2014/main" id="{181E4B1B-2437-4A14-8927-817FC7AED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63" name="Freeform 10">
              <a:extLst>
                <a:ext uri="{FF2B5EF4-FFF2-40B4-BE49-F238E27FC236}">
                  <a16:creationId xmlns:a16="http://schemas.microsoft.com/office/drawing/2014/main" id="{3F98AD26-9FF7-44EA-B876-9C857F8ED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64" name="Freeform 11">
              <a:extLst>
                <a:ext uri="{FF2B5EF4-FFF2-40B4-BE49-F238E27FC236}">
                  <a16:creationId xmlns:a16="http://schemas.microsoft.com/office/drawing/2014/main" id="{32EBB12A-A9CE-446F-9462-15DAC0D0F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65" name="Freeform 12">
              <a:extLst>
                <a:ext uri="{FF2B5EF4-FFF2-40B4-BE49-F238E27FC236}">
                  <a16:creationId xmlns:a16="http://schemas.microsoft.com/office/drawing/2014/main" id="{85925599-F99B-48E5-A384-76136C081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title"/>
          </p:nvPr>
        </p:nvSpPr>
        <p:spPr>
          <a:xfrm>
            <a:off x="3678237" y="102638"/>
            <a:ext cx="8242281" cy="3893630"/>
          </a:xfrm>
        </p:spPr>
        <p:txBody>
          <a:bodyPr vert="horz" lIns="91440" tIns="45720" rIns="91440" bIns="45720" rtlCol="0" anchor="b">
            <a:normAutofit/>
          </a:bodyPr>
          <a:lstStyle/>
          <a:p>
            <a:pPr algn="r">
              <a:lnSpc>
                <a:spcPct val="90000"/>
              </a:lnSpc>
            </a:pPr>
            <a:r>
              <a:rPr lang="en-US" sz="6000" dirty="0"/>
              <a:t>Stories of Covid-19:</a:t>
            </a:r>
            <a:br>
              <a:rPr lang="en-US" sz="6000" dirty="0"/>
            </a:br>
            <a:r>
              <a:rPr lang="en-US" sz="6000" dirty="0"/>
              <a:t>Social Pasts &amp; Futures</a:t>
            </a:r>
            <a:br>
              <a:rPr lang="en-US" sz="6000" dirty="0"/>
            </a:br>
            <a:r>
              <a:rPr lang="en-US" sz="6000" dirty="0"/>
              <a:t>in CityLife </a:t>
            </a:r>
          </a:p>
        </p:txBody>
      </p:sp>
      <p:sp>
        <p:nvSpPr>
          <p:cNvPr id="3" name="Content Placeholder 2"/>
          <p:cNvSpPr>
            <a:spLocks noGrp="1"/>
          </p:cNvSpPr>
          <p:nvPr>
            <p:ph idx="1"/>
          </p:nvPr>
        </p:nvSpPr>
        <p:spPr>
          <a:xfrm>
            <a:off x="6472237" y="4627464"/>
            <a:ext cx="5448281" cy="2985797"/>
          </a:xfrm>
        </p:spPr>
        <p:txBody>
          <a:bodyPr vert="horz" lIns="91440" tIns="45720" rIns="91440" bIns="45720" rtlCol="0" anchor="t">
            <a:normAutofit/>
          </a:bodyPr>
          <a:lstStyle/>
          <a:p>
            <a:pPr marL="0" indent="0" algn="r">
              <a:buNone/>
            </a:pPr>
            <a:r>
              <a:rPr lang="en-US" sz="2100" dirty="0"/>
              <a:t>Erica Masserano</a:t>
            </a:r>
          </a:p>
          <a:p>
            <a:pPr marL="0" indent="0" algn="r">
              <a:buNone/>
            </a:pPr>
            <a:r>
              <a:rPr lang="en-US" sz="2100" dirty="0"/>
              <a:t>Sam Dodd</a:t>
            </a:r>
          </a:p>
        </p:txBody>
      </p:sp>
      <p:pic>
        <p:nvPicPr>
          <p:cNvPr id="6" name="Picture 5">
            <a:extLst>
              <a:ext uri="{FF2B5EF4-FFF2-40B4-BE49-F238E27FC236}">
                <a16:creationId xmlns:a16="http://schemas.microsoft.com/office/drawing/2014/main" id="{09164DB2-447F-9544-8884-C9E7058D4017}"/>
              </a:ext>
            </a:extLst>
          </p:cNvPr>
          <p:cNvPicPr>
            <a:picLocks noChangeAspect="1"/>
          </p:cNvPicPr>
          <p:nvPr/>
        </p:nvPicPr>
        <p:blipFill rotWithShape="1">
          <a:blip r:embed="rId3">
            <a:extLst>
              <a:ext uri="{28A0092B-C50C-407E-A947-70E740481C1C}">
                <a14:useLocalDpi xmlns:a14="http://schemas.microsoft.com/office/drawing/2010/main" val="0"/>
              </a:ext>
            </a:extLst>
          </a:blip>
          <a:srcRect l="9091" t="3301" b="15739"/>
          <a:stretch/>
        </p:blipFill>
        <p:spPr>
          <a:xfrm>
            <a:off x="20" y="10"/>
            <a:ext cx="5448280" cy="6857990"/>
          </a:xfrm>
          <a:custGeom>
            <a:avLst/>
            <a:gdLst/>
            <a:ahLst/>
            <a:cxnLst/>
            <a:rect l="l" t="t" r="r" b="b"/>
            <a:pathLst>
              <a:path w="5448300" h="6858000">
                <a:moveTo>
                  <a:pt x="0" y="0"/>
                </a:moveTo>
                <a:lnTo>
                  <a:pt x="3513666" y="0"/>
                </a:lnTo>
                <a:lnTo>
                  <a:pt x="2861733" y="2548466"/>
                </a:lnTo>
                <a:lnTo>
                  <a:pt x="5448300" y="6853767"/>
                </a:lnTo>
                <a:lnTo>
                  <a:pt x="0" y="6858000"/>
                </a:lnTo>
                <a:lnTo>
                  <a:pt x="0" y="0"/>
                </a:lnTo>
                <a:close/>
              </a:path>
            </a:pathLst>
          </a:custGeom>
          <a:ln w="38100">
            <a:noFill/>
          </a:ln>
          <a:effectLst/>
        </p:spPr>
      </p:pic>
    </p:spTree>
    <p:extLst>
      <p:ext uri="{BB962C8B-B14F-4D97-AF65-F5344CB8AC3E}">
        <p14:creationId xmlns:p14="http://schemas.microsoft.com/office/powerpoint/2010/main" val="262806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86B7B-704D-481B-945D-A823F5A56B18}"/>
              </a:ext>
            </a:extLst>
          </p:cNvPr>
          <p:cNvSpPr>
            <a:spLocks noGrp="1"/>
          </p:cNvSpPr>
          <p:nvPr>
            <p:ph type="title"/>
          </p:nvPr>
        </p:nvSpPr>
        <p:spPr>
          <a:xfrm>
            <a:off x="1086643" y="143608"/>
            <a:ext cx="10018713" cy="1752599"/>
          </a:xfrm>
        </p:spPr>
        <p:txBody>
          <a:bodyPr>
            <a:normAutofit/>
          </a:bodyPr>
          <a:lstStyle/>
          <a:p>
            <a:r>
              <a:rPr lang="en-GB" sz="3600" b="0" i="1" u="none" strike="noStrike" dirty="0">
                <a:solidFill>
                  <a:srgbClr val="000000"/>
                </a:solidFill>
                <a:effectLst/>
              </a:rPr>
              <a:t>The Pandemic &amp; Us</a:t>
            </a:r>
            <a:endParaRPr lang="en-GB" sz="3600" dirty="0"/>
          </a:p>
        </p:txBody>
      </p:sp>
      <p:sp>
        <p:nvSpPr>
          <p:cNvPr id="3" name="Content Placeholder 2">
            <a:extLst>
              <a:ext uri="{FF2B5EF4-FFF2-40B4-BE49-F238E27FC236}">
                <a16:creationId xmlns:a16="http://schemas.microsoft.com/office/drawing/2014/main" id="{C84ECDF7-A77C-433C-90DB-B61DADC239EA}"/>
              </a:ext>
            </a:extLst>
          </p:cNvPr>
          <p:cNvSpPr>
            <a:spLocks noGrp="1"/>
          </p:cNvSpPr>
          <p:nvPr>
            <p:ph idx="1"/>
          </p:nvPr>
        </p:nvSpPr>
        <p:spPr>
          <a:xfrm>
            <a:off x="1510688" y="1946030"/>
            <a:ext cx="10018713" cy="3892062"/>
          </a:xfrm>
        </p:spPr>
        <p:txBody>
          <a:bodyPr>
            <a:normAutofit fontScale="92500" lnSpcReduction="10000"/>
          </a:bodyPr>
          <a:lstStyle/>
          <a:p>
            <a:pPr algn="just">
              <a:lnSpc>
                <a:spcPct val="115000"/>
              </a:lnSpc>
              <a:spcAft>
                <a:spcPts val="1000"/>
              </a:spcAft>
            </a:pPr>
            <a:r>
              <a:rPr lang="en-GB" sz="2800" dirty="0">
                <a:effectLst/>
                <a:latin typeface="Calibri" panose="020F0502020204030204" pitchFamily="34" charset="0"/>
                <a:ea typeface="Calibri" panose="020F0502020204030204" pitchFamily="34" charset="0"/>
              </a:rPr>
              <a:t>Elders in the pandemic are in an impossible position</a:t>
            </a:r>
            <a:endParaRPr lang="en-GB" sz="2800" dirty="0">
              <a:latin typeface="Calibri" panose="020F0502020204030204" pitchFamily="34" charset="0"/>
              <a:ea typeface="Calibri" panose="020F0502020204030204" pitchFamily="34" charset="0"/>
            </a:endParaRPr>
          </a:p>
          <a:p>
            <a:pPr algn="just">
              <a:lnSpc>
                <a:spcPct val="115000"/>
              </a:lnSpc>
              <a:spcAft>
                <a:spcPts val="1000"/>
              </a:spcAft>
            </a:pPr>
            <a:r>
              <a:rPr lang="en-GB" sz="2800" dirty="0">
                <a:latin typeface="Calibri" panose="020F0502020204030204" pitchFamily="34" charset="0"/>
                <a:ea typeface="Calibri" panose="020F0502020204030204" pitchFamily="34" charset="0"/>
              </a:rPr>
              <a:t>Isolation lowers health risks, but heightens mental health risks, which heightens health risks</a:t>
            </a:r>
          </a:p>
          <a:p>
            <a:pPr algn="just">
              <a:lnSpc>
                <a:spcPct val="115000"/>
              </a:lnSpc>
              <a:spcAft>
                <a:spcPts val="1000"/>
              </a:spcAft>
            </a:pPr>
            <a:r>
              <a:rPr lang="en-GB" sz="2800" dirty="0">
                <a:latin typeface="Calibri" panose="020F0502020204030204" pitchFamily="34" charset="0"/>
                <a:ea typeface="Calibri" panose="020F0502020204030204" pitchFamily="34" charset="0"/>
              </a:rPr>
              <a:t>Social exclusion is another important risk factor</a:t>
            </a:r>
          </a:p>
          <a:p>
            <a:pPr algn="just">
              <a:lnSpc>
                <a:spcPct val="115000"/>
              </a:lnSpc>
              <a:spcAft>
                <a:spcPts val="1000"/>
              </a:spcAft>
            </a:pPr>
            <a:endParaRPr lang="en-GB" sz="2800" dirty="0">
              <a:latin typeface="Calibri" panose="020F0502020204030204" pitchFamily="34" charset="0"/>
              <a:ea typeface="Calibri" panose="020F0502020204030204" pitchFamily="34" charset="0"/>
            </a:endParaRPr>
          </a:p>
          <a:p>
            <a:pPr marL="0" indent="0" algn="just">
              <a:lnSpc>
                <a:spcPct val="115000"/>
              </a:lnSpc>
              <a:spcAft>
                <a:spcPts val="1000"/>
              </a:spcAft>
              <a:buNone/>
            </a:pPr>
            <a:r>
              <a:rPr lang="en-GB" sz="1900" dirty="0">
                <a:latin typeface="Calibri" panose="020F0502020204030204" pitchFamily="34" charset="0"/>
                <a:ea typeface="Calibri" panose="020F0502020204030204" pitchFamily="34" charset="0"/>
              </a:rPr>
              <a:t>From our 2021 article The Sociological Observer, Issue 3, pages 118-123</a:t>
            </a:r>
          </a:p>
          <a:p>
            <a:pPr marL="0" indent="0" algn="just">
              <a:lnSpc>
                <a:spcPct val="115000"/>
              </a:lnSpc>
              <a:spcAft>
                <a:spcPts val="1000"/>
              </a:spcAft>
              <a:buNone/>
            </a:pPr>
            <a:r>
              <a:rPr lang="en-GB" sz="1900" dirty="0">
                <a:latin typeface="Calibri" panose="020F0502020204030204" pitchFamily="34" charset="0"/>
                <a:ea typeface="Calibri" panose="020F0502020204030204" pitchFamily="34" charset="0"/>
                <a:hlinkClick r:id="rId2"/>
              </a:rPr>
              <a:t>https://sociology.ie/publication/the-sociological-observer/</a:t>
            </a:r>
            <a:endParaRPr lang="en-GB" sz="19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99153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CEBB6649-F194-C846-AC91-53EE2A69028F}"/>
              </a:ext>
            </a:extLst>
          </p:cNvPr>
          <p:cNvSpPr>
            <a:spLocks noGrp="1"/>
          </p:cNvSpPr>
          <p:nvPr>
            <p:ph type="title"/>
          </p:nvPr>
        </p:nvSpPr>
        <p:spPr>
          <a:xfrm>
            <a:off x="292743" y="1384069"/>
            <a:ext cx="2639962" cy="5105400"/>
          </a:xfrm>
        </p:spPr>
        <p:txBody>
          <a:bodyPr>
            <a:normAutofit/>
          </a:bodyPr>
          <a:lstStyle/>
          <a:p>
            <a:r>
              <a:rPr lang="en-US" dirty="0">
                <a:solidFill>
                  <a:srgbClr val="FFFFFF"/>
                </a:solidFill>
              </a:rPr>
              <a:t>CityLife:</a:t>
            </a:r>
            <a:br>
              <a:rPr lang="en-US" dirty="0">
                <a:solidFill>
                  <a:srgbClr val="FFFFFF"/>
                </a:solidFill>
              </a:rPr>
            </a:br>
            <a:r>
              <a:rPr lang="en-US" dirty="0">
                <a:solidFill>
                  <a:srgbClr val="FFFFFF"/>
                </a:solidFill>
              </a:rPr>
              <a:t>Stories</a:t>
            </a:r>
            <a:br>
              <a:rPr lang="en-US" dirty="0">
                <a:solidFill>
                  <a:srgbClr val="FFFFFF"/>
                </a:solidFill>
              </a:rPr>
            </a:br>
            <a:r>
              <a:rPr lang="en-US" dirty="0">
                <a:solidFill>
                  <a:srgbClr val="FFFFFF"/>
                </a:solidFill>
              </a:rPr>
              <a:t>for</a:t>
            </a:r>
            <a:br>
              <a:rPr lang="en-US" dirty="0">
                <a:solidFill>
                  <a:srgbClr val="FFFFFF"/>
                </a:solidFill>
              </a:rPr>
            </a:br>
            <a:r>
              <a:rPr lang="en-US" dirty="0">
                <a:solidFill>
                  <a:srgbClr val="FFFFFF"/>
                </a:solidFill>
              </a:rPr>
              <a:t>Change</a:t>
            </a:r>
            <a:br>
              <a:rPr lang="en-US" dirty="0">
                <a:solidFill>
                  <a:srgbClr val="FFFFFF"/>
                </a:solidFill>
              </a:rPr>
            </a:br>
            <a:endParaRPr lang="en-US" dirty="0">
              <a:solidFill>
                <a:srgbClr val="FFFFFF"/>
              </a:solidFill>
            </a:endParaRPr>
          </a:p>
        </p:txBody>
      </p:sp>
      <p:grpSp>
        <p:nvGrpSpPr>
          <p:cNvPr id="48" name="Group 47">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49"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0"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1"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2"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3"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4"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39" name="Content Placeholder 2">
            <a:extLst>
              <a:ext uri="{FF2B5EF4-FFF2-40B4-BE49-F238E27FC236}">
                <a16:creationId xmlns:a16="http://schemas.microsoft.com/office/drawing/2014/main" id="{D2A99F37-E0B6-4725-8D88-0DD9A61F6C3C}"/>
              </a:ext>
            </a:extLst>
          </p:cNvPr>
          <p:cNvGraphicFramePr>
            <a:graphicFrameLocks noGrp="1"/>
          </p:cNvGraphicFramePr>
          <p:nvPr>
            <p:ph idx="1"/>
            <p:extLst>
              <p:ext uri="{D42A27DB-BD31-4B8C-83A1-F6EECF244321}">
                <p14:modId xmlns:p14="http://schemas.microsoft.com/office/powerpoint/2010/main" val="232662374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8838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3" name="Freeform: Shape 92">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26F61E1B-2F64-0A48-B043-117F3ECB85A5}"/>
              </a:ext>
            </a:extLst>
          </p:cNvPr>
          <p:cNvSpPr>
            <a:spLocks noGrp="1"/>
          </p:cNvSpPr>
          <p:nvPr>
            <p:ph type="title"/>
          </p:nvPr>
        </p:nvSpPr>
        <p:spPr>
          <a:xfrm>
            <a:off x="535021" y="685800"/>
            <a:ext cx="2639962" cy="5105400"/>
          </a:xfrm>
        </p:spPr>
        <p:txBody>
          <a:bodyPr>
            <a:normAutofit/>
          </a:bodyPr>
          <a:lstStyle/>
          <a:p>
            <a:r>
              <a:rPr lang="en-GB">
                <a:solidFill>
                  <a:srgbClr val="FFFFFF"/>
                </a:solidFill>
                <a:latin typeface="+mj-lt"/>
              </a:rPr>
              <a:t>Why?</a:t>
            </a:r>
            <a:br>
              <a:rPr lang="en-GB">
                <a:solidFill>
                  <a:srgbClr val="FFFFFF"/>
                </a:solidFill>
                <a:latin typeface="+mj-lt"/>
              </a:rPr>
            </a:br>
            <a:endParaRPr lang="en-US">
              <a:solidFill>
                <a:srgbClr val="FFFFFF"/>
              </a:solidFill>
            </a:endParaRPr>
          </a:p>
        </p:txBody>
      </p:sp>
      <p:grpSp>
        <p:nvGrpSpPr>
          <p:cNvPr id="95" name="Group 94">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96"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7"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98"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99"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00"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01"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5" name="Content Placeholder 2">
            <a:extLst>
              <a:ext uri="{FF2B5EF4-FFF2-40B4-BE49-F238E27FC236}">
                <a16:creationId xmlns:a16="http://schemas.microsoft.com/office/drawing/2014/main" id="{A662D82E-3CE1-4C19-820E-7BDF731FEE74}"/>
              </a:ext>
            </a:extLst>
          </p:cNvPr>
          <p:cNvGraphicFramePr>
            <a:graphicFrameLocks noGrp="1"/>
          </p:cNvGraphicFramePr>
          <p:nvPr>
            <p:ph idx="1"/>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748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86B7B-704D-481B-945D-A823F5A56B18}"/>
              </a:ext>
            </a:extLst>
          </p:cNvPr>
          <p:cNvSpPr>
            <a:spLocks noGrp="1"/>
          </p:cNvSpPr>
          <p:nvPr>
            <p:ph type="title"/>
          </p:nvPr>
        </p:nvSpPr>
        <p:spPr>
          <a:xfrm>
            <a:off x="1484309" y="-424185"/>
            <a:ext cx="10018713" cy="1752599"/>
          </a:xfrm>
        </p:spPr>
        <p:txBody>
          <a:bodyPr>
            <a:normAutofit/>
          </a:bodyPr>
          <a:lstStyle/>
          <a:p>
            <a:r>
              <a:rPr lang="en-GB" sz="3600" b="0" i="1" u="none" strike="noStrike">
                <a:solidFill>
                  <a:srgbClr val="000000"/>
                </a:solidFill>
                <a:effectLst/>
              </a:rPr>
              <a:t>In-Person Methodology</a:t>
            </a:r>
            <a:endParaRPr lang="en-GB" sz="3600"/>
          </a:p>
        </p:txBody>
      </p:sp>
      <p:sp>
        <p:nvSpPr>
          <p:cNvPr id="4" name="Google Shape;272;p12">
            <a:extLst>
              <a:ext uri="{FF2B5EF4-FFF2-40B4-BE49-F238E27FC236}">
                <a16:creationId xmlns:a16="http://schemas.microsoft.com/office/drawing/2014/main" id="{3EA52A63-5744-47B0-8EE0-ED5C4ECCC3E6}"/>
              </a:ext>
            </a:extLst>
          </p:cNvPr>
          <p:cNvSpPr txBox="1"/>
          <p:nvPr/>
        </p:nvSpPr>
        <p:spPr>
          <a:xfrm>
            <a:off x="2425214" y="828391"/>
            <a:ext cx="9238050" cy="286228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GB" sz="2000" dirty="0">
                <a:solidFill>
                  <a:schemeClr val="dk1"/>
                </a:solidFill>
                <a:ea typeface="Calibri"/>
                <a:cs typeface="Calibri"/>
                <a:sym typeface="Calibri"/>
              </a:rPr>
              <a:t>Participants are invited to workshops in which the community storytellers have unstructured life story interviews with the writers, usually held in the community partners premises, for at least 3 hours total spread over several weeks – usually once a week. Staff monitor.</a:t>
            </a:r>
            <a:endParaRPr lang="en-GB" sz="2000" dirty="0"/>
          </a:p>
          <a:p>
            <a:pPr marL="285750" marR="0" lvl="0" indent="-285750" algn="l" rtl="0">
              <a:spcBef>
                <a:spcPts val="0"/>
              </a:spcBef>
              <a:spcAft>
                <a:spcPts val="0"/>
              </a:spcAft>
              <a:buClr>
                <a:schemeClr val="dk1"/>
              </a:buClr>
              <a:buSzPts val="1800"/>
              <a:buFont typeface="Arial"/>
              <a:buChar char="•"/>
            </a:pPr>
            <a:r>
              <a:rPr lang="en-GB" sz="2000" dirty="0">
                <a:solidFill>
                  <a:schemeClr val="dk1"/>
                </a:solidFill>
                <a:ea typeface="Calibri"/>
                <a:cs typeface="Calibri"/>
                <a:sym typeface="Calibri"/>
              </a:rPr>
              <a:t>Writers submit two drafts during this process of a creative non-fiction piece based on the talks; staff offer editorial and ethical support.</a:t>
            </a:r>
          </a:p>
          <a:p>
            <a:pPr marL="285750" marR="0" lvl="0" indent="-285750" algn="l" rtl="0">
              <a:spcBef>
                <a:spcPts val="0"/>
              </a:spcBef>
              <a:spcAft>
                <a:spcPts val="0"/>
              </a:spcAft>
              <a:buClr>
                <a:schemeClr val="dk1"/>
              </a:buClr>
              <a:buSzPts val="1800"/>
              <a:buFont typeface="Arial"/>
              <a:buChar char="•"/>
            </a:pPr>
            <a:r>
              <a:rPr lang="en-GB" sz="2000" dirty="0">
                <a:solidFill>
                  <a:schemeClr val="dk1"/>
                </a:solidFill>
                <a:ea typeface="Calibri"/>
                <a:cs typeface="Calibri"/>
                <a:sym typeface="Calibri"/>
              </a:rPr>
              <a:t>Writers submit the final draft to the storyteller in an ethical approval </a:t>
            </a:r>
            <a:r>
              <a:rPr lang="en-GB" sz="2000" dirty="0" err="1">
                <a:solidFill>
                  <a:schemeClr val="dk1"/>
                </a:solidFill>
                <a:ea typeface="Calibri"/>
                <a:cs typeface="Calibri"/>
                <a:sym typeface="Calibri"/>
              </a:rPr>
              <a:t>storysharing</a:t>
            </a:r>
            <a:r>
              <a:rPr lang="en-GB" sz="2000" dirty="0">
                <a:solidFill>
                  <a:schemeClr val="dk1"/>
                </a:solidFill>
                <a:ea typeface="Calibri"/>
                <a:cs typeface="Calibri"/>
                <a:sym typeface="Calibri"/>
              </a:rPr>
              <a:t> session; staff monitor and facilitate this session.</a:t>
            </a:r>
            <a:endParaRPr lang="en-GB" sz="2000" dirty="0"/>
          </a:p>
          <a:p>
            <a:pPr marL="285750" marR="0" lvl="0" indent="-285750" algn="l" rtl="0">
              <a:spcBef>
                <a:spcPts val="0"/>
              </a:spcBef>
              <a:spcAft>
                <a:spcPts val="0"/>
              </a:spcAft>
              <a:buClr>
                <a:schemeClr val="dk1"/>
              </a:buClr>
              <a:buSzPts val="1800"/>
              <a:buFont typeface="Arial"/>
              <a:buChar char="•"/>
            </a:pPr>
            <a:r>
              <a:rPr lang="en-GB" sz="2000" dirty="0">
                <a:solidFill>
                  <a:schemeClr val="dk1"/>
                </a:solidFill>
                <a:ea typeface="Calibri"/>
                <a:cs typeface="Calibri"/>
                <a:sym typeface="Calibri"/>
              </a:rPr>
              <a:t>Staff gather feedback from writers and storytellers.</a:t>
            </a:r>
            <a:endParaRPr lang="en-GB" sz="2000" dirty="0"/>
          </a:p>
        </p:txBody>
      </p:sp>
      <p:sp>
        <p:nvSpPr>
          <p:cNvPr id="5" name="Title 1">
            <a:extLst>
              <a:ext uri="{FF2B5EF4-FFF2-40B4-BE49-F238E27FC236}">
                <a16:creationId xmlns:a16="http://schemas.microsoft.com/office/drawing/2014/main" id="{7F509ADA-D598-4B63-A5B9-037DAB67085D}"/>
              </a:ext>
            </a:extLst>
          </p:cNvPr>
          <p:cNvSpPr txBox="1">
            <a:spLocks/>
          </p:cNvSpPr>
          <p:nvPr/>
        </p:nvSpPr>
        <p:spPr>
          <a:xfrm>
            <a:off x="1484310" y="3136758"/>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600" i="1">
                <a:solidFill>
                  <a:srgbClr val="000000"/>
                </a:solidFill>
              </a:rPr>
              <a:t>Remote Methodology</a:t>
            </a:r>
            <a:endParaRPr lang="en-GB" sz="3600"/>
          </a:p>
        </p:txBody>
      </p:sp>
      <p:sp>
        <p:nvSpPr>
          <p:cNvPr id="6" name="Google Shape;272;p12">
            <a:extLst>
              <a:ext uri="{FF2B5EF4-FFF2-40B4-BE49-F238E27FC236}">
                <a16:creationId xmlns:a16="http://schemas.microsoft.com/office/drawing/2014/main" id="{85C37114-21C5-4AA3-ABE2-FCA0A0D77C64}"/>
              </a:ext>
            </a:extLst>
          </p:cNvPr>
          <p:cNvSpPr txBox="1"/>
          <p:nvPr/>
        </p:nvSpPr>
        <p:spPr>
          <a:xfrm>
            <a:off x="2425213" y="4443227"/>
            <a:ext cx="9238051" cy="2246729"/>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Arial"/>
              <a:buChar char="•"/>
            </a:pPr>
            <a:r>
              <a:rPr lang="en-GB" sz="2000" dirty="0">
                <a:solidFill>
                  <a:schemeClr val="dk1"/>
                </a:solidFill>
                <a:ea typeface="Calibri"/>
                <a:cs typeface="Calibri"/>
                <a:sym typeface="Calibri"/>
              </a:rPr>
              <a:t>Writer training is held online, instead of in person.</a:t>
            </a:r>
            <a:endParaRPr sz="2000" dirty="0">
              <a:solidFill>
                <a:schemeClr val="dk1"/>
              </a:solidFill>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es-ES" sz="2000" dirty="0" err="1">
                <a:solidFill>
                  <a:schemeClr val="dk1"/>
                </a:solidFill>
                <a:ea typeface="Calibri"/>
                <a:cs typeface="Calibri"/>
                <a:sym typeface="Calibri"/>
              </a:rPr>
              <a:t>The</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unstructured</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life</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story</a:t>
            </a:r>
            <a:r>
              <a:rPr lang="es-ES" sz="2000" dirty="0">
                <a:solidFill>
                  <a:schemeClr val="dk1"/>
                </a:solidFill>
                <a:ea typeface="Calibri"/>
                <a:cs typeface="Calibri"/>
                <a:sym typeface="Calibri"/>
              </a:rPr>
              <a:t> interviews are </a:t>
            </a:r>
            <a:r>
              <a:rPr lang="es-ES" sz="2000" dirty="0" err="1">
                <a:solidFill>
                  <a:schemeClr val="dk1"/>
                </a:solidFill>
                <a:ea typeface="Calibri"/>
                <a:cs typeface="Calibri"/>
                <a:sym typeface="Calibri"/>
              </a:rPr>
              <a:t>weekly</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calls</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instead</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of</a:t>
            </a:r>
            <a:r>
              <a:rPr lang="es-ES" sz="2000" dirty="0">
                <a:solidFill>
                  <a:schemeClr val="dk1"/>
                </a:solidFill>
                <a:ea typeface="Calibri"/>
                <a:cs typeface="Calibri"/>
                <a:sym typeface="Calibri"/>
              </a:rPr>
              <a:t> in </a:t>
            </a:r>
            <a:r>
              <a:rPr lang="es-ES" sz="2000" dirty="0" err="1">
                <a:solidFill>
                  <a:schemeClr val="dk1"/>
                </a:solidFill>
                <a:ea typeface="Calibri"/>
                <a:cs typeface="Calibri"/>
                <a:sym typeface="Calibri"/>
              </a:rPr>
              <a:t>person</a:t>
            </a:r>
            <a:r>
              <a:rPr lang="es-ES" sz="2000" dirty="0">
                <a:solidFill>
                  <a:schemeClr val="dk1"/>
                </a:solidFill>
                <a:ea typeface="Calibri"/>
                <a:cs typeface="Calibri"/>
                <a:sym typeface="Calibri"/>
              </a:rPr>
              <a:t>.</a:t>
            </a:r>
            <a:endParaRPr dirty="0"/>
          </a:p>
          <a:p>
            <a:pPr marL="342900" marR="0" lvl="0" indent="-342900" algn="l" rtl="0">
              <a:spcBef>
                <a:spcPts val="0"/>
              </a:spcBef>
              <a:spcAft>
                <a:spcPts val="0"/>
              </a:spcAft>
              <a:buClr>
                <a:schemeClr val="dk1"/>
              </a:buClr>
              <a:buSzPts val="2000"/>
              <a:buFont typeface="Arial"/>
              <a:buChar char="•"/>
            </a:pPr>
            <a:r>
              <a:rPr lang="es-ES" sz="2000" dirty="0" err="1">
                <a:solidFill>
                  <a:schemeClr val="dk1"/>
                </a:solidFill>
                <a:ea typeface="Calibri"/>
                <a:cs typeface="Calibri"/>
                <a:sym typeface="Calibri"/>
              </a:rPr>
              <a:t>Check-ins</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with</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writers</a:t>
            </a:r>
            <a:r>
              <a:rPr lang="es-ES" sz="2000" dirty="0">
                <a:solidFill>
                  <a:schemeClr val="dk1"/>
                </a:solidFill>
                <a:ea typeface="Calibri"/>
                <a:cs typeface="Calibri"/>
                <a:sym typeface="Calibri"/>
              </a:rPr>
              <a:t> are </a:t>
            </a:r>
            <a:r>
              <a:rPr lang="es-ES" sz="2000" dirty="0" err="1">
                <a:solidFill>
                  <a:schemeClr val="dk1"/>
                </a:solidFill>
                <a:ea typeface="Calibri"/>
                <a:cs typeface="Calibri"/>
                <a:sym typeface="Calibri"/>
              </a:rPr>
              <a:t>held</a:t>
            </a:r>
            <a:r>
              <a:rPr lang="es-ES" sz="2000" dirty="0">
                <a:solidFill>
                  <a:schemeClr val="dk1"/>
                </a:solidFill>
                <a:ea typeface="Calibri"/>
                <a:cs typeface="Calibri"/>
                <a:sym typeface="Calibri"/>
              </a:rPr>
              <a:t> at </a:t>
            </a:r>
            <a:r>
              <a:rPr lang="es-ES" sz="2000" dirty="0" err="1">
                <a:solidFill>
                  <a:schemeClr val="dk1"/>
                </a:solidFill>
                <a:ea typeface="Calibri"/>
                <a:cs typeface="Calibri"/>
                <a:sym typeface="Calibri"/>
              </a:rPr>
              <a:t>the</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end</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of</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each</a:t>
            </a:r>
            <a:r>
              <a:rPr lang="es-ES" sz="2000" dirty="0">
                <a:solidFill>
                  <a:schemeClr val="dk1"/>
                </a:solidFill>
                <a:ea typeface="Calibri"/>
                <a:cs typeface="Calibri"/>
                <a:sym typeface="Calibri"/>
              </a:rPr>
              <a:t> workshop </a:t>
            </a:r>
            <a:r>
              <a:rPr lang="es-ES" sz="2000" dirty="0" err="1">
                <a:solidFill>
                  <a:schemeClr val="dk1"/>
                </a:solidFill>
                <a:ea typeface="Calibri"/>
                <a:cs typeface="Calibri"/>
                <a:sym typeface="Calibri"/>
              </a:rPr>
              <a:t>or</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call</a:t>
            </a:r>
            <a:r>
              <a:rPr lang="es-ES" sz="2000" dirty="0">
                <a:solidFill>
                  <a:schemeClr val="dk1"/>
                </a:solidFill>
                <a:ea typeface="Calibri"/>
                <a:cs typeface="Calibri"/>
                <a:sym typeface="Calibri"/>
              </a:rPr>
              <a:t>, as staff are </a:t>
            </a:r>
            <a:r>
              <a:rPr lang="es-ES" sz="2000" dirty="0" err="1">
                <a:solidFill>
                  <a:schemeClr val="dk1"/>
                </a:solidFill>
                <a:ea typeface="Calibri"/>
                <a:cs typeface="Calibri"/>
                <a:sym typeface="Calibri"/>
              </a:rPr>
              <a:t>unable</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to</a:t>
            </a:r>
            <a:r>
              <a:rPr lang="es-ES" sz="2000" dirty="0">
                <a:solidFill>
                  <a:schemeClr val="dk1"/>
                </a:solidFill>
                <a:ea typeface="Calibri"/>
                <a:cs typeface="Calibri"/>
                <a:sym typeface="Calibri"/>
              </a:rPr>
              <a:t> monitor ‘in </a:t>
            </a:r>
            <a:r>
              <a:rPr lang="es-ES" sz="2000" dirty="0" err="1">
                <a:solidFill>
                  <a:schemeClr val="dk1"/>
                </a:solidFill>
                <a:ea typeface="Calibri"/>
                <a:cs typeface="Calibri"/>
                <a:sym typeface="Calibri"/>
              </a:rPr>
              <a:t>the</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room</a:t>
            </a:r>
            <a:r>
              <a:rPr lang="es-ES" sz="2000" dirty="0">
                <a:solidFill>
                  <a:schemeClr val="dk1"/>
                </a:solidFill>
                <a:ea typeface="Calibri"/>
                <a:cs typeface="Calibri"/>
                <a:sym typeface="Calibri"/>
              </a:rPr>
              <a:t>’.</a:t>
            </a:r>
            <a:endParaRPr sz="2000" dirty="0">
              <a:solidFill>
                <a:schemeClr val="dk1"/>
              </a:solidFill>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en-GB" sz="2000" dirty="0">
                <a:solidFill>
                  <a:schemeClr val="dk1"/>
                </a:solidFill>
                <a:ea typeface="Calibri"/>
                <a:cs typeface="Calibri"/>
                <a:sym typeface="Calibri"/>
              </a:rPr>
              <a:t>The </a:t>
            </a:r>
            <a:r>
              <a:rPr lang="es-ES" sz="2000" dirty="0" err="1">
                <a:solidFill>
                  <a:schemeClr val="dk1"/>
                </a:solidFill>
                <a:ea typeface="Calibri"/>
                <a:cs typeface="Calibri"/>
                <a:sym typeface="Calibri"/>
              </a:rPr>
              <a:t>ethical</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approval</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storysharing</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session</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happens</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by</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conference</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call</a:t>
            </a:r>
            <a:r>
              <a:rPr lang="es-ES" sz="2000" dirty="0">
                <a:solidFill>
                  <a:schemeClr val="dk1"/>
                </a:solidFill>
                <a:ea typeface="Calibri"/>
                <a:cs typeface="Calibri"/>
                <a:sym typeface="Calibri"/>
              </a:rPr>
              <a:t>.</a:t>
            </a:r>
            <a:endParaRPr dirty="0"/>
          </a:p>
          <a:p>
            <a:pPr marL="342900" marR="0" lvl="0" indent="-342900" algn="l" rtl="0">
              <a:spcBef>
                <a:spcPts val="0"/>
              </a:spcBef>
              <a:spcAft>
                <a:spcPts val="0"/>
              </a:spcAft>
              <a:buClr>
                <a:schemeClr val="dk1"/>
              </a:buClr>
              <a:buSzPts val="2000"/>
              <a:buFont typeface="Arial"/>
              <a:buChar char="•"/>
            </a:pPr>
            <a:r>
              <a:rPr lang="en-GB" sz="2000" dirty="0">
                <a:solidFill>
                  <a:schemeClr val="dk1"/>
                </a:solidFill>
                <a:ea typeface="Calibri"/>
                <a:cs typeface="Calibri"/>
                <a:sym typeface="Calibri"/>
              </a:rPr>
              <a:t>Relationships may be continued via </a:t>
            </a:r>
            <a:r>
              <a:rPr lang="es-ES" sz="2000" dirty="0" err="1">
                <a:solidFill>
                  <a:schemeClr val="dk1"/>
                </a:solidFill>
                <a:ea typeface="Calibri"/>
                <a:cs typeface="Calibri"/>
                <a:sym typeface="Calibri"/>
              </a:rPr>
              <a:t>phone</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befriending</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through</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the</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community</a:t>
            </a:r>
            <a:r>
              <a:rPr lang="es-ES" sz="2000" dirty="0">
                <a:solidFill>
                  <a:schemeClr val="dk1"/>
                </a:solidFill>
                <a:ea typeface="Calibri"/>
                <a:cs typeface="Calibri"/>
                <a:sym typeface="Calibri"/>
              </a:rPr>
              <a:t> </a:t>
            </a:r>
            <a:r>
              <a:rPr lang="es-ES" sz="2000" dirty="0" err="1">
                <a:solidFill>
                  <a:schemeClr val="dk1"/>
                </a:solidFill>
                <a:ea typeface="Calibri"/>
                <a:cs typeface="Calibri"/>
                <a:sym typeface="Calibri"/>
              </a:rPr>
              <a:t>partner</a:t>
            </a:r>
            <a:r>
              <a:rPr lang="es-ES" sz="2000" dirty="0">
                <a:solidFill>
                  <a:schemeClr val="dk1"/>
                </a:solidFill>
                <a:ea typeface="Calibri"/>
                <a:cs typeface="Calibri"/>
                <a:sym typeface="Calibri"/>
              </a:rPr>
              <a:t> as a </a:t>
            </a:r>
            <a:r>
              <a:rPr lang="es-ES" sz="2000" dirty="0" err="1">
                <a:solidFill>
                  <a:schemeClr val="dk1"/>
                </a:solidFill>
                <a:ea typeface="Calibri"/>
                <a:cs typeface="Calibri"/>
                <a:sym typeface="Calibri"/>
              </a:rPr>
              <a:t>volunteer</a:t>
            </a:r>
            <a:r>
              <a:rPr lang="es-ES" sz="2000" dirty="0">
                <a:solidFill>
                  <a:schemeClr val="dk1"/>
                </a:solidFill>
                <a:ea typeface="Calibri"/>
                <a:cs typeface="Calibri"/>
                <a:sym typeface="Calibri"/>
              </a:rPr>
              <a:t>.</a:t>
            </a:r>
            <a:endParaRPr sz="2000" dirty="0">
              <a:solidFill>
                <a:schemeClr val="dk1"/>
              </a:solidFill>
              <a:ea typeface="Calibri"/>
              <a:cs typeface="Calibri"/>
              <a:sym typeface="Calibri"/>
            </a:endParaRPr>
          </a:p>
        </p:txBody>
      </p:sp>
    </p:spTree>
    <p:extLst>
      <p:ext uri="{BB962C8B-B14F-4D97-AF65-F5344CB8AC3E}">
        <p14:creationId xmlns:p14="http://schemas.microsoft.com/office/powerpoint/2010/main" val="3121775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7"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96112" y="685801"/>
            <a:ext cx="3096384" cy="5105400"/>
          </a:xfrm>
        </p:spPr>
        <p:txBody>
          <a:bodyPr>
            <a:normAutofit/>
          </a:bodyPr>
          <a:lstStyle/>
          <a:p>
            <a:pPr algn="l"/>
            <a:r>
              <a:rPr lang="en-GB" sz="3200" dirty="0">
                <a:solidFill>
                  <a:srgbClr val="FFFFFF"/>
                </a:solidFill>
              </a:rPr>
              <a:t>Embedding</a:t>
            </a:r>
            <a:br>
              <a:rPr lang="en-GB" sz="3200" dirty="0">
                <a:solidFill>
                  <a:srgbClr val="FFFFFF"/>
                </a:solidFill>
              </a:rPr>
            </a:br>
            <a:r>
              <a:rPr lang="en-GB" sz="3200" dirty="0">
                <a:solidFill>
                  <a:srgbClr val="FFFFFF"/>
                </a:solidFill>
              </a:rPr>
              <a:t>Research</a:t>
            </a: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9"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0"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1"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43" name="Google Shape;182;p7">
            <a:extLst>
              <a:ext uri="{FF2B5EF4-FFF2-40B4-BE49-F238E27FC236}">
                <a16:creationId xmlns:a16="http://schemas.microsoft.com/office/drawing/2014/main" id="{AD2952A5-39AE-4354-995A-57FE689CAA14}"/>
              </a:ext>
            </a:extLst>
          </p:cNvPr>
          <p:cNvGrpSpPr/>
          <p:nvPr/>
        </p:nvGrpSpPr>
        <p:grpSpPr>
          <a:xfrm>
            <a:off x="4773227" y="651581"/>
            <a:ext cx="8242711" cy="6466363"/>
            <a:chOff x="-145307" y="320332"/>
            <a:chExt cx="5800547" cy="4402362"/>
          </a:xfrm>
        </p:grpSpPr>
        <p:sp>
          <p:nvSpPr>
            <p:cNvPr id="46" name="Google Shape;185;p7">
              <a:extLst>
                <a:ext uri="{FF2B5EF4-FFF2-40B4-BE49-F238E27FC236}">
                  <a16:creationId xmlns:a16="http://schemas.microsoft.com/office/drawing/2014/main" id="{8737DA8C-0533-4F68-855A-13F30AED0019}"/>
                </a:ext>
              </a:extLst>
            </p:cNvPr>
            <p:cNvSpPr/>
            <p:nvPr/>
          </p:nvSpPr>
          <p:spPr>
            <a:xfrm>
              <a:off x="-145307" y="320332"/>
              <a:ext cx="1558223" cy="1436589"/>
            </a:xfrm>
            <a:prstGeom prst="roundRect">
              <a:avLst>
                <a:gd name="adj" fmla="val 16667"/>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b="1">
                  <a:solidFill>
                    <a:schemeClr val="bg1"/>
                  </a:solidFill>
                </a:rPr>
                <a:t>Life Writing</a:t>
              </a:r>
              <a:endParaRPr sz="2400" b="1">
                <a:solidFill>
                  <a:schemeClr val="bg1"/>
                </a:solidFill>
              </a:endParaRPr>
            </a:p>
          </p:txBody>
        </p:sp>
        <p:sp>
          <p:nvSpPr>
            <p:cNvPr id="49" name="Google Shape;188;p7">
              <a:extLst>
                <a:ext uri="{FF2B5EF4-FFF2-40B4-BE49-F238E27FC236}">
                  <a16:creationId xmlns:a16="http://schemas.microsoft.com/office/drawing/2014/main" id="{EB9E53B9-3E62-4063-86C2-C3CE263AC1CB}"/>
                </a:ext>
              </a:extLst>
            </p:cNvPr>
            <p:cNvSpPr txBox="1"/>
            <p:nvPr/>
          </p:nvSpPr>
          <p:spPr>
            <a:xfrm>
              <a:off x="2566881" y="3350866"/>
              <a:ext cx="3088359" cy="1371828"/>
            </a:xfrm>
            <a:prstGeom prst="rect">
              <a:avLst/>
            </a:prstGeom>
            <a:noFill/>
            <a:ln>
              <a:noFill/>
            </a:ln>
          </p:spPr>
          <p:txBody>
            <a:bodyPr spcFirstLastPara="1" wrap="square" lIns="45700" tIns="22850" rIns="45700" bIns="22850" anchor="ctr" anchorCtr="0">
              <a:noAutofit/>
            </a:bodyPr>
            <a:lstStyle/>
            <a:p>
              <a:pPr marL="114300" lvl="1" indent="-114300">
                <a:lnSpc>
                  <a:spcPct val="90000"/>
                </a:lnSpc>
                <a:buClr>
                  <a:schemeClr val="dk1"/>
                </a:buClr>
                <a:buSzPts val="1200"/>
                <a:buFont typeface="Calibri"/>
                <a:buChar char="•"/>
              </a:pPr>
              <a:endParaRPr sz="1600" b="0" i="0" u="none" strike="noStrike" cap="none">
                <a:solidFill>
                  <a:schemeClr val="dk1"/>
                </a:solidFill>
                <a:ea typeface="Calibri"/>
                <a:cs typeface="Calibri"/>
                <a:sym typeface="Calibri"/>
              </a:endParaRPr>
            </a:p>
          </p:txBody>
        </p:sp>
      </p:grpSp>
      <p:sp>
        <p:nvSpPr>
          <p:cNvPr id="21" name="Google Shape;185;p7">
            <a:extLst>
              <a:ext uri="{FF2B5EF4-FFF2-40B4-BE49-F238E27FC236}">
                <a16:creationId xmlns:a16="http://schemas.microsoft.com/office/drawing/2014/main" id="{96B74282-9383-420C-B647-918FB01F7AD9}"/>
              </a:ext>
            </a:extLst>
          </p:cNvPr>
          <p:cNvSpPr/>
          <p:nvPr/>
        </p:nvSpPr>
        <p:spPr>
          <a:xfrm>
            <a:off x="7163221" y="632924"/>
            <a:ext cx="2254863" cy="2154431"/>
          </a:xfrm>
          <a:prstGeom prst="roundRect">
            <a:avLst>
              <a:gd name="adj" fmla="val 16667"/>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lvl="0" algn="ctr"/>
            <a:r>
              <a:rPr lang="en-GB" sz="2400" b="1">
                <a:solidFill>
                  <a:schemeClr val="bg1"/>
                </a:solidFill>
              </a:rPr>
              <a:t>Cultural Studies</a:t>
            </a:r>
            <a:endParaRPr sz="2400" b="1">
              <a:solidFill>
                <a:schemeClr val="bg1"/>
              </a:solidFill>
            </a:endParaRPr>
          </a:p>
        </p:txBody>
      </p:sp>
      <p:sp>
        <p:nvSpPr>
          <p:cNvPr id="22" name="Google Shape;185;p7">
            <a:extLst>
              <a:ext uri="{FF2B5EF4-FFF2-40B4-BE49-F238E27FC236}">
                <a16:creationId xmlns:a16="http://schemas.microsoft.com/office/drawing/2014/main" id="{89A7A091-A731-467A-A21A-6CE590006A56}"/>
              </a:ext>
            </a:extLst>
          </p:cNvPr>
          <p:cNvSpPr/>
          <p:nvPr/>
        </p:nvSpPr>
        <p:spPr>
          <a:xfrm>
            <a:off x="5947465" y="3495096"/>
            <a:ext cx="2254863" cy="2126812"/>
          </a:xfrm>
          <a:prstGeom prst="roundRect">
            <a:avLst>
              <a:gd name="adj" fmla="val 16667"/>
            </a:avLst>
          </a:prstGeom>
          <a:solidFill>
            <a:srgbClr val="7030A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lvl="0" algn="ctr"/>
            <a:r>
              <a:rPr lang="en-GB" sz="2400" b="1">
                <a:solidFill>
                  <a:schemeClr val="bg1"/>
                </a:solidFill>
                <a:latin typeface="Calibri" panose="020F0502020204030204" pitchFamily="34" charset="0"/>
                <a:cs typeface="Calibri" panose="020F0502020204030204" pitchFamily="34" charset="0"/>
              </a:rPr>
              <a:t>History</a:t>
            </a:r>
          </a:p>
          <a:p>
            <a:pPr lvl="0" algn="ctr"/>
            <a:r>
              <a:rPr lang="en-GB" sz="2400" b="1">
                <a:solidFill>
                  <a:schemeClr val="bg1"/>
                </a:solidFill>
                <a:latin typeface="Calibri" panose="020F0502020204030204" pitchFamily="34" charset="0"/>
                <a:cs typeface="Calibri" panose="020F0502020204030204" pitchFamily="34" charset="0"/>
              </a:rPr>
              <a:t>(oral,</a:t>
            </a:r>
          </a:p>
          <a:p>
            <a:pPr lvl="0" algn="ctr"/>
            <a:r>
              <a:rPr lang="en-GB" sz="2400" b="1">
                <a:solidFill>
                  <a:schemeClr val="bg1"/>
                </a:solidFill>
                <a:latin typeface="Calibri" panose="020F0502020204030204" pitchFamily="34" charset="0"/>
                <a:cs typeface="Calibri" panose="020F0502020204030204" pitchFamily="34" charset="0"/>
              </a:rPr>
              <a:t>from below)</a:t>
            </a:r>
            <a:endParaRPr sz="2400" b="1">
              <a:solidFill>
                <a:schemeClr val="bg1"/>
              </a:solidFill>
              <a:latin typeface="Calibri" panose="020F0502020204030204" pitchFamily="34" charset="0"/>
              <a:cs typeface="Calibri" panose="020F0502020204030204" pitchFamily="34" charset="0"/>
            </a:endParaRPr>
          </a:p>
        </p:txBody>
      </p:sp>
      <p:sp>
        <p:nvSpPr>
          <p:cNvPr id="23" name="Google Shape;185;p7">
            <a:extLst>
              <a:ext uri="{FF2B5EF4-FFF2-40B4-BE49-F238E27FC236}">
                <a16:creationId xmlns:a16="http://schemas.microsoft.com/office/drawing/2014/main" id="{13CDA1DB-98E0-416B-89AE-726266EDFA45}"/>
              </a:ext>
            </a:extLst>
          </p:cNvPr>
          <p:cNvSpPr/>
          <p:nvPr/>
        </p:nvSpPr>
        <p:spPr>
          <a:xfrm>
            <a:off x="8365723" y="3474723"/>
            <a:ext cx="2254863" cy="2126812"/>
          </a:xfrm>
          <a:prstGeom prst="roundRect">
            <a:avLst>
              <a:gd name="adj" fmla="val 16667"/>
            </a:avLst>
          </a:prstGeom>
          <a:solidFill>
            <a:srgbClr val="7030A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lvl="0" algn="ctr"/>
            <a:r>
              <a:rPr lang="es-ES" sz="2400" b="1" dirty="0" err="1">
                <a:solidFill>
                  <a:schemeClr val="lt1"/>
                </a:solidFill>
                <a:ea typeface="Calibri"/>
                <a:cs typeface="Calibri"/>
                <a:sym typeface="Calibri"/>
              </a:rPr>
              <a:t>Participatory</a:t>
            </a:r>
            <a:r>
              <a:rPr lang="es-ES" sz="2400" b="1" dirty="0">
                <a:solidFill>
                  <a:schemeClr val="lt1"/>
                </a:solidFill>
                <a:ea typeface="Calibri"/>
                <a:cs typeface="Calibri"/>
                <a:sym typeface="Calibri"/>
              </a:rPr>
              <a:t> </a:t>
            </a:r>
            <a:r>
              <a:rPr lang="es-ES" sz="2400" b="1" dirty="0" err="1">
                <a:solidFill>
                  <a:schemeClr val="lt1"/>
                </a:solidFill>
                <a:ea typeface="Calibri"/>
                <a:cs typeface="Calibri"/>
                <a:sym typeface="Calibri"/>
              </a:rPr>
              <a:t>Action</a:t>
            </a:r>
            <a:r>
              <a:rPr lang="es-ES" sz="2400" b="1" dirty="0">
                <a:solidFill>
                  <a:schemeClr val="lt1"/>
                </a:solidFill>
                <a:ea typeface="Calibri"/>
                <a:cs typeface="Calibri"/>
                <a:sym typeface="Calibri"/>
              </a:rPr>
              <a:t> </a:t>
            </a:r>
            <a:r>
              <a:rPr lang="es-ES" sz="2400" b="1" dirty="0" err="1">
                <a:solidFill>
                  <a:schemeClr val="lt1"/>
                </a:solidFill>
                <a:ea typeface="Calibri"/>
                <a:cs typeface="Calibri"/>
                <a:sym typeface="Calibri"/>
              </a:rPr>
              <a:t>Research</a:t>
            </a:r>
            <a:endParaRPr sz="2400" dirty="0">
              <a:latin typeface="Calibri" panose="020F0502020204030204" pitchFamily="34" charset="0"/>
              <a:cs typeface="Calibri" panose="020F0502020204030204" pitchFamily="34" charset="0"/>
            </a:endParaRPr>
          </a:p>
        </p:txBody>
      </p:sp>
      <p:sp>
        <p:nvSpPr>
          <p:cNvPr id="24" name="Google Shape;185;p7">
            <a:extLst>
              <a:ext uri="{FF2B5EF4-FFF2-40B4-BE49-F238E27FC236}">
                <a16:creationId xmlns:a16="http://schemas.microsoft.com/office/drawing/2014/main" id="{B22188D9-5C4F-4B41-A701-0F7A22C865FC}"/>
              </a:ext>
            </a:extLst>
          </p:cNvPr>
          <p:cNvSpPr/>
          <p:nvPr/>
        </p:nvSpPr>
        <p:spPr>
          <a:xfrm>
            <a:off x="9582399" y="651581"/>
            <a:ext cx="2254863" cy="2126812"/>
          </a:xfrm>
          <a:prstGeom prst="roundRect">
            <a:avLst>
              <a:gd name="adj" fmla="val 16667"/>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lvl="0" algn="ctr"/>
            <a:r>
              <a:rPr lang="es-ES" sz="2400" b="1" dirty="0">
                <a:solidFill>
                  <a:schemeClr val="lt1"/>
                </a:solidFill>
                <a:ea typeface="Calibri"/>
                <a:cs typeface="Calibri"/>
                <a:sym typeface="Calibri"/>
              </a:rPr>
              <a:t>Narrative </a:t>
            </a:r>
            <a:r>
              <a:rPr lang="es-ES" sz="2400" b="1" dirty="0" err="1">
                <a:solidFill>
                  <a:schemeClr val="lt1"/>
                </a:solidFill>
                <a:ea typeface="Calibri"/>
                <a:cs typeface="Calibri"/>
                <a:sym typeface="Calibri"/>
              </a:rPr>
              <a:t>Research</a:t>
            </a:r>
            <a:endParaRPr sz="24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2D82A61-404E-44EB-8C21-9D58D3A70B8A}"/>
              </a:ext>
            </a:extLst>
          </p:cNvPr>
          <p:cNvSpPr txBox="1"/>
          <p:nvPr/>
        </p:nvSpPr>
        <p:spPr>
          <a:xfrm>
            <a:off x="6257831" y="2936187"/>
            <a:ext cx="4091691" cy="369332"/>
          </a:xfrm>
          <a:prstGeom prst="rect">
            <a:avLst/>
          </a:prstGeom>
          <a:noFill/>
        </p:spPr>
        <p:txBody>
          <a:bodyPr wrap="square" rtlCol="0">
            <a:spAutoFit/>
          </a:bodyPr>
          <a:lstStyle/>
          <a:p>
            <a:pPr algn="ctr"/>
            <a:r>
              <a:rPr lang="en-GB"/>
              <a:t>Inspirations:</a:t>
            </a:r>
          </a:p>
        </p:txBody>
      </p:sp>
      <p:sp>
        <p:nvSpPr>
          <p:cNvPr id="26" name="TextBox 25">
            <a:extLst>
              <a:ext uri="{FF2B5EF4-FFF2-40B4-BE49-F238E27FC236}">
                <a16:creationId xmlns:a16="http://schemas.microsoft.com/office/drawing/2014/main" id="{927E584D-3C25-4FDD-8095-8A9300C42812}"/>
              </a:ext>
            </a:extLst>
          </p:cNvPr>
          <p:cNvSpPr txBox="1"/>
          <p:nvPr/>
        </p:nvSpPr>
        <p:spPr>
          <a:xfrm>
            <a:off x="6156482" y="140875"/>
            <a:ext cx="4091691" cy="369332"/>
          </a:xfrm>
          <a:prstGeom prst="rect">
            <a:avLst/>
          </a:prstGeom>
          <a:noFill/>
        </p:spPr>
        <p:txBody>
          <a:bodyPr wrap="square" rtlCol="0">
            <a:spAutoFit/>
          </a:bodyPr>
          <a:lstStyle/>
          <a:p>
            <a:pPr algn="ctr"/>
            <a:r>
              <a:rPr lang="en-GB" dirty="0"/>
              <a:t>Disciplines:</a:t>
            </a:r>
          </a:p>
        </p:txBody>
      </p:sp>
    </p:spTree>
    <p:extLst>
      <p:ext uri="{BB962C8B-B14F-4D97-AF65-F5344CB8AC3E}">
        <p14:creationId xmlns:p14="http://schemas.microsoft.com/office/powerpoint/2010/main" val="671821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7"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9"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0"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1"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Title 1">
            <a:extLst>
              <a:ext uri="{FF2B5EF4-FFF2-40B4-BE49-F238E27FC236}">
                <a16:creationId xmlns:a16="http://schemas.microsoft.com/office/drawing/2014/main" id="{308AE34F-829A-56F8-6838-E7EEBB4DD961}"/>
              </a:ext>
            </a:extLst>
          </p:cNvPr>
          <p:cNvSpPr txBox="1">
            <a:spLocks/>
          </p:cNvSpPr>
          <p:nvPr/>
        </p:nvSpPr>
        <p:spPr>
          <a:xfrm>
            <a:off x="560272" y="876299"/>
            <a:ext cx="3096384" cy="510540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GB" sz="3200" dirty="0">
                <a:solidFill>
                  <a:srgbClr val="FFFFFF"/>
                </a:solidFill>
              </a:rPr>
              <a:t>Training</a:t>
            </a:r>
            <a:br>
              <a:rPr lang="en-GB" sz="3200" dirty="0">
                <a:solidFill>
                  <a:srgbClr val="FFFFFF"/>
                </a:solidFill>
              </a:rPr>
            </a:br>
            <a:r>
              <a:rPr lang="en-GB" sz="3200" dirty="0">
                <a:solidFill>
                  <a:srgbClr val="FFFFFF"/>
                </a:solidFill>
              </a:rPr>
              <a:t>Writers</a:t>
            </a:r>
          </a:p>
        </p:txBody>
      </p:sp>
      <p:grpSp>
        <p:nvGrpSpPr>
          <p:cNvPr id="7" name="Google Shape;182;p7">
            <a:extLst>
              <a:ext uri="{FF2B5EF4-FFF2-40B4-BE49-F238E27FC236}">
                <a16:creationId xmlns:a16="http://schemas.microsoft.com/office/drawing/2014/main" id="{E2DD31F4-EBA6-2627-A924-C3EACCABBA2B}"/>
              </a:ext>
            </a:extLst>
          </p:cNvPr>
          <p:cNvGrpSpPr/>
          <p:nvPr/>
        </p:nvGrpSpPr>
        <p:grpSpPr>
          <a:xfrm>
            <a:off x="5218499" y="125536"/>
            <a:ext cx="8215894" cy="6932650"/>
            <a:chOff x="-126435" y="2879"/>
            <a:chExt cx="5781675" cy="4719815"/>
          </a:xfrm>
        </p:grpSpPr>
        <p:sp>
          <p:nvSpPr>
            <p:cNvPr id="8" name="Google Shape;183;p7">
              <a:extLst>
                <a:ext uri="{FF2B5EF4-FFF2-40B4-BE49-F238E27FC236}">
                  <a16:creationId xmlns:a16="http://schemas.microsoft.com/office/drawing/2014/main" id="{6D1EE011-B2EE-4903-097C-B566865F0916}"/>
                </a:ext>
              </a:extLst>
            </p:cNvPr>
            <p:cNvSpPr/>
            <p:nvPr/>
          </p:nvSpPr>
          <p:spPr>
            <a:xfrm rot="5400000">
              <a:off x="2373603" y="-841670"/>
              <a:ext cx="1371829" cy="3162573"/>
            </a:xfrm>
            <a:prstGeom prst="round2SameRect">
              <a:avLst>
                <a:gd name="adj1" fmla="val 16667"/>
                <a:gd name="adj2" fmla="val 0"/>
              </a:avLst>
            </a:prstGeom>
            <a:solidFill>
              <a:srgbClr val="CDE1E8">
                <a:alpha val="89803"/>
              </a:srgbClr>
            </a:solidFill>
            <a:ln w="25400" cap="flat" cmpd="sng">
              <a:solidFill>
                <a:srgbClr val="CDE1E8">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84;p7">
              <a:extLst>
                <a:ext uri="{FF2B5EF4-FFF2-40B4-BE49-F238E27FC236}">
                  <a16:creationId xmlns:a16="http://schemas.microsoft.com/office/drawing/2014/main" id="{5F5FEFD6-556E-BD1C-D12A-1CB876CC305C}"/>
                </a:ext>
              </a:extLst>
            </p:cNvPr>
            <p:cNvSpPr txBox="1"/>
            <p:nvPr/>
          </p:nvSpPr>
          <p:spPr>
            <a:xfrm>
              <a:off x="1510152" y="40941"/>
              <a:ext cx="3088359" cy="1371828"/>
            </a:xfrm>
            <a:prstGeom prst="rect">
              <a:avLst/>
            </a:prstGeom>
            <a:noFill/>
            <a:ln>
              <a:noFill/>
            </a:ln>
          </p:spPr>
          <p:txBody>
            <a:bodyPr spcFirstLastPara="1" wrap="square" lIns="45700" tIns="22850" rIns="45700" bIns="22850" anchor="ctr" anchorCtr="0">
              <a:noAutofit/>
            </a:bodyPr>
            <a:lstStyle/>
            <a:p>
              <a:pPr marL="285750" marR="0" lvl="1" indent="-285750" algn="l" rtl="0">
                <a:lnSpc>
                  <a:spcPct val="90000"/>
                </a:lnSpc>
                <a:spcBef>
                  <a:spcPts val="0"/>
                </a:spcBef>
                <a:spcAft>
                  <a:spcPts val="0"/>
                </a:spcAft>
                <a:buClr>
                  <a:schemeClr val="dk1"/>
                </a:buClr>
                <a:buSzPts val="1200"/>
                <a:buFont typeface="Arial" panose="020B0604020202020204" pitchFamily="34" charset="0"/>
                <a:buChar char="•"/>
              </a:pPr>
              <a:r>
                <a:rPr lang="es-ES" sz="1600" dirty="0" err="1">
                  <a:solidFill>
                    <a:schemeClr val="dk1"/>
                  </a:solidFill>
                  <a:ea typeface="Calibri"/>
                  <a:cs typeface="Calibri"/>
                  <a:sym typeface="Calibri"/>
                </a:rPr>
                <a:t>Always</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centering</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the</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storyteller</a:t>
              </a:r>
              <a:endParaRPr lang="es-ES" sz="1600" dirty="0">
                <a:solidFill>
                  <a:schemeClr val="dk1"/>
                </a:solidFill>
                <a:ea typeface="Calibri"/>
                <a:cs typeface="Calibri"/>
                <a:sym typeface="Calibri"/>
              </a:endParaRPr>
            </a:p>
            <a:p>
              <a:pPr marL="285750" marR="0" lvl="1" indent="-285750" algn="l" rtl="0">
                <a:lnSpc>
                  <a:spcPct val="90000"/>
                </a:lnSpc>
                <a:spcBef>
                  <a:spcPts val="0"/>
                </a:spcBef>
                <a:spcAft>
                  <a:spcPts val="0"/>
                </a:spcAft>
                <a:buClr>
                  <a:schemeClr val="dk1"/>
                </a:buClr>
                <a:buSzPts val="1200"/>
                <a:buFont typeface="Arial" panose="020B0604020202020204" pitchFamily="34" charset="0"/>
                <a:buChar char="•"/>
              </a:pPr>
              <a:r>
                <a:rPr lang="es-ES" sz="1600" dirty="0" err="1">
                  <a:solidFill>
                    <a:schemeClr val="dk1"/>
                  </a:solidFill>
                  <a:ea typeface="Calibri"/>
                  <a:cs typeface="Calibri"/>
                  <a:sym typeface="Calibri"/>
                </a:rPr>
                <a:t>Exploring</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not</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probing</a:t>
              </a:r>
              <a:endParaRPr lang="es-ES" sz="1600" dirty="0">
                <a:solidFill>
                  <a:schemeClr val="dk1"/>
                </a:solidFill>
                <a:ea typeface="Calibri"/>
                <a:cs typeface="Calibri"/>
                <a:sym typeface="Calibri"/>
              </a:endParaRPr>
            </a:p>
            <a:p>
              <a:pPr marL="285750" marR="0" lvl="1" indent="-285750" algn="l" rtl="0">
                <a:lnSpc>
                  <a:spcPct val="90000"/>
                </a:lnSpc>
                <a:spcBef>
                  <a:spcPts val="0"/>
                </a:spcBef>
                <a:spcAft>
                  <a:spcPts val="0"/>
                </a:spcAft>
                <a:buClr>
                  <a:schemeClr val="dk1"/>
                </a:buClr>
                <a:buSzPts val="1200"/>
                <a:buFont typeface="Arial" panose="020B0604020202020204" pitchFamily="34" charset="0"/>
                <a:buChar char="•"/>
              </a:pPr>
              <a:r>
                <a:rPr lang="es-ES" sz="1600" dirty="0" err="1">
                  <a:solidFill>
                    <a:schemeClr val="dk1"/>
                  </a:solidFill>
                  <a:ea typeface="Calibri"/>
                  <a:cs typeface="Calibri"/>
                  <a:sym typeface="Calibri"/>
                </a:rPr>
                <a:t>Actively</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listening</a:t>
              </a:r>
              <a:endParaRPr lang="es-ES" sz="1600" dirty="0">
                <a:solidFill>
                  <a:schemeClr val="dk1"/>
                </a:solidFill>
                <a:ea typeface="Calibri"/>
                <a:cs typeface="Calibri"/>
                <a:sym typeface="Calibri"/>
              </a:endParaRPr>
            </a:p>
            <a:p>
              <a:pPr marL="285750" marR="0" lvl="1" indent="-285750" algn="l" rtl="0">
                <a:lnSpc>
                  <a:spcPct val="90000"/>
                </a:lnSpc>
                <a:spcBef>
                  <a:spcPts val="0"/>
                </a:spcBef>
                <a:spcAft>
                  <a:spcPts val="0"/>
                </a:spcAft>
                <a:buClr>
                  <a:schemeClr val="dk1"/>
                </a:buClr>
                <a:buSzPts val="1200"/>
                <a:buFont typeface="Arial" panose="020B0604020202020204" pitchFamily="34" charset="0"/>
                <a:buChar char="•"/>
              </a:pPr>
              <a:r>
                <a:rPr lang="es-ES" sz="1600" dirty="0" err="1">
                  <a:solidFill>
                    <a:schemeClr val="dk1"/>
                  </a:solidFill>
                  <a:ea typeface="Calibri"/>
                  <a:cs typeface="Calibri"/>
                  <a:sym typeface="Calibri"/>
                </a:rPr>
                <a:t>Prompting</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not</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prodding</a:t>
              </a:r>
              <a:endParaRPr lang="es-ES" sz="1600" dirty="0">
                <a:solidFill>
                  <a:schemeClr val="dk1"/>
                </a:solidFill>
                <a:ea typeface="Calibri"/>
                <a:cs typeface="Calibri"/>
                <a:sym typeface="Calibri"/>
              </a:endParaRPr>
            </a:p>
            <a:p>
              <a:pPr marL="285750" marR="0" lvl="1" indent="-285750" algn="l" rtl="0">
                <a:lnSpc>
                  <a:spcPct val="90000"/>
                </a:lnSpc>
                <a:spcBef>
                  <a:spcPts val="0"/>
                </a:spcBef>
                <a:spcAft>
                  <a:spcPts val="0"/>
                </a:spcAft>
                <a:buClr>
                  <a:schemeClr val="dk1"/>
                </a:buClr>
                <a:buSzPts val="1200"/>
                <a:buFont typeface="Arial" panose="020B0604020202020204" pitchFamily="34" charset="0"/>
                <a:buChar char="•"/>
              </a:pPr>
              <a:r>
                <a:rPr lang="es-ES" sz="1600" dirty="0">
                  <a:solidFill>
                    <a:schemeClr val="dk1"/>
                  </a:solidFill>
                  <a:ea typeface="Calibri"/>
                  <a:cs typeface="Calibri"/>
                  <a:sym typeface="Calibri"/>
                </a:rPr>
                <a:t>Exchange </a:t>
              </a:r>
              <a:r>
                <a:rPr lang="es-ES" sz="1600" dirty="0" err="1">
                  <a:solidFill>
                    <a:schemeClr val="dk1"/>
                  </a:solidFill>
                  <a:ea typeface="Calibri"/>
                  <a:cs typeface="Calibri"/>
                  <a:sym typeface="Calibri"/>
                </a:rPr>
                <a:t>is</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encouraged</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when</a:t>
              </a:r>
              <a:r>
                <a:rPr lang="es-ES" sz="1600" dirty="0">
                  <a:solidFill>
                    <a:schemeClr val="dk1"/>
                  </a:solidFill>
                  <a:ea typeface="Calibri"/>
                  <a:cs typeface="Calibri"/>
                  <a:sym typeface="Calibri"/>
                </a:rPr>
                <a:t> </a:t>
              </a:r>
              <a:r>
                <a:rPr lang="es-ES" sz="1600" dirty="0" err="1">
                  <a:solidFill>
                    <a:schemeClr val="dk1"/>
                  </a:solidFill>
                  <a:ea typeface="Calibri"/>
                  <a:cs typeface="Calibri"/>
                  <a:sym typeface="Calibri"/>
                </a:rPr>
                <a:t>comfortable</a:t>
              </a:r>
              <a:endParaRPr lang="es-ES" sz="1600" dirty="0">
                <a:solidFill>
                  <a:schemeClr val="dk1"/>
                </a:solidFill>
                <a:ea typeface="Calibri"/>
                <a:cs typeface="Calibri"/>
                <a:sym typeface="Calibri"/>
              </a:endParaRPr>
            </a:p>
            <a:p>
              <a:pPr marL="0" marR="0" lvl="1" algn="l" rtl="0">
                <a:lnSpc>
                  <a:spcPct val="90000"/>
                </a:lnSpc>
                <a:spcBef>
                  <a:spcPts val="0"/>
                </a:spcBef>
                <a:spcAft>
                  <a:spcPts val="0"/>
                </a:spcAft>
                <a:buClr>
                  <a:schemeClr val="dk1"/>
                </a:buClr>
                <a:buSzPts val="1200"/>
              </a:pPr>
              <a:endParaRPr lang="es-ES" sz="1600" dirty="0">
                <a:solidFill>
                  <a:schemeClr val="dk1"/>
                </a:solidFill>
                <a:ea typeface="Calibri"/>
                <a:cs typeface="Calibri"/>
                <a:sym typeface="Calibri"/>
              </a:endParaRPr>
            </a:p>
          </p:txBody>
        </p:sp>
        <p:sp>
          <p:nvSpPr>
            <p:cNvPr id="10" name="Google Shape;185;p7">
              <a:extLst>
                <a:ext uri="{FF2B5EF4-FFF2-40B4-BE49-F238E27FC236}">
                  <a16:creationId xmlns:a16="http://schemas.microsoft.com/office/drawing/2014/main" id="{96BF28E3-9EF0-0EF6-0CFB-309933FCFC4C}"/>
                </a:ext>
              </a:extLst>
            </p:cNvPr>
            <p:cNvSpPr/>
            <p:nvPr/>
          </p:nvSpPr>
          <p:spPr>
            <a:xfrm>
              <a:off x="-126435" y="2879"/>
              <a:ext cx="1586788" cy="1436589"/>
            </a:xfrm>
            <a:prstGeom prst="roundRect">
              <a:avLst>
                <a:gd name="adj" fmla="val 16667"/>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b="1">
                  <a:solidFill>
                    <a:schemeClr val="bg1"/>
                  </a:solidFill>
                </a:rPr>
                <a:t>Listening</a:t>
              </a:r>
              <a:endParaRPr sz="2400" b="1">
                <a:solidFill>
                  <a:schemeClr val="bg1"/>
                </a:solidFill>
              </a:endParaRPr>
            </a:p>
          </p:txBody>
        </p:sp>
        <p:sp>
          <p:nvSpPr>
            <p:cNvPr id="11" name="Google Shape;187;p7">
              <a:extLst>
                <a:ext uri="{FF2B5EF4-FFF2-40B4-BE49-F238E27FC236}">
                  <a16:creationId xmlns:a16="http://schemas.microsoft.com/office/drawing/2014/main" id="{0E2E0D7C-BD8C-DCD1-3DC5-F28737589B4B}"/>
                </a:ext>
              </a:extLst>
            </p:cNvPr>
            <p:cNvSpPr/>
            <p:nvPr/>
          </p:nvSpPr>
          <p:spPr>
            <a:xfrm rot="5400000">
              <a:off x="2320953" y="631513"/>
              <a:ext cx="1466756" cy="3120280"/>
            </a:xfrm>
            <a:prstGeom prst="round2SameRect">
              <a:avLst>
                <a:gd name="adj1" fmla="val 16667"/>
                <a:gd name="adj2" fmla="val 0"/>
              </a:avLst>
            </a:prstGeom>
            <a:solidFill>
              <a:srgbClr val="D2F2CB">
                <a:alpha val="89803"/>
              </a:srgbClr>
            </a:solidFill>
            <a:ln w="25400" cap="flat" cmpd="sng">
              <a:solidFill>
                <a:srgbClr val="D2F2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88;p7">
              <a:extLst>
                <a:ext uri="{FF2B5EF4-FFF2-40B4-BE49-F238E27FC236}">
                  <a16:creationId xmlns:a16="http://schemas.microsoft.com/office/drawing/2014/main" id="{ADB7D4FC-4F02-285B-3283-F3E725925C18}"/>
                </a:ext>
              </a:extLst>
            </p:cNvPr>
            <p:cNvSpPr txBox="1"/>
            <p:nvPr/>
          </p:nvSpPr>
          <p:spPr>
            <a:xfrm>
              <a:off x="2566881" y="3350866"/>
              <a:ext cx="3088359" cy="1371828"/>
            </a:xfrm>
            <a:prstGeom prst="rect">
              <a:avLst/>
            </a:prstGeom>
            <a:noFill/>
            <a:ln>
              <a:noFill/>
            </a:ln>
          </p:spPr>
          <p:txBody>
            <a:bodyPr spcFirstLastPara="1" wrap="square" lIns="45700" tIns="22850" rIns="45700" bIns="22850" anchor="ctr" anchorCtr="0">
              <a:noAutofit/>
            </a:bodyPr>
            <a:lstStyle/>
            <a:p>
              <a:pPr marL="114300" lvl="1" indent="-114300">
                <a:lnSpc>
                  <a:spcPct val="90000"/>
                </a:lnSpc>
                <a:buClr>
                  <a:schemeClr val="dk1"/>
                </a:buClr>
                <a:buSzPts val="1200"/>
                <a:buFont typeface="Calibri"/>
                <a:buChar char="•"/>
              </a:pPr>
              <a:endParaRPr sz="1600" b="0" i="0" u="none" strike="noStrike" cap="none">
                <a:solidFill>
                  <a:schemeClr val="dk1"/>
                </a:solidFill>
                <a:ea typeface="Calibri"/>
                <a:cs typeface="Calibri"/>
                <a:sym typeface="Calibri"/>
              </a:endParaRPr>
            </a:p>
          </p:txBody>
        </p:sp>
      </p:grpSp>
      <p:sp>
        <p:nvSpPr>
          <p:cNvPr id="16" name="Google Shape;185;p7">
            <a:extLst>
              <a:ext uri="{FF2B5EF4-FFF2-40B4-BE49-F238E27FC236}">
                <a16:creationId xmlns:a16="http://schemas.microsoft.com/office/drawing/2014/main" id="{465D59CA-6CAA-77BF-CEE9-D58E7D3583E5}"/>
              </a:ext>
            </a:extLst>
          </p:cNvPr>
          <p:cNvSpPr/>
          <p:nvPr/>
        </p:nvSpPr>
        <p:spPr>
          <a:xfrm>
            <a:off x="5230516" y="2245179"/>
            <a:ext cx="2254863" cy="2154431"/>
          </a:xfrm>
          <a:prstGeom prst="roundRect">
            <a:avLst>
              <a:gd name="adj" fmla="val 16667"/>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lvl="0" algn="ctr"/>
            <a:r>
              <a:rPr lang="en-GB" sz="2400" b="1">
                <a:solidFill>
                  <a:schemeClr val="bg1"/>
                </a:solidFill>
              </a:rPr>
              <a:t>Representing</a:t>
            </a:r>
            <a:endParaRPr sz="2400" b="1">
              <a:solidFill>
                <a:schemeClr val="bg1"/>
              </a:solidFill>
            </a:endParaRPr>
          </a:p>
        </p:txBody>
      </p:sp>
      <p:sp>
        <p:nvSpPr>
          <p:cNvPr id="18" name="Rectangle 17">
            <a:extLst>
              <a:ext uri="{FF2B5EF4-FFF2-40B4-BE49-F238E27FC236}">
                <a16:creationId xmlns:a16="http://schemas.microsoft.com/office/drawing/2014/main" id="{3AC681BA-6338-6A70-4524-D278E1F8B475}"/>
              </a:ext>
            </a:extLst>
          </p:cNvPr>
          <p:cNvSpPr/>
          <p:nvPr/>
        </p:nvSpPr>
        <p:spPr>
          <a:xfrm>
            <a:off x="7473362" y="2433789"/>
            <a:ext cx="4222526" cy="1643527"/>
          </a:xfrm>
          <a:prstGeom prst="rect">
            <a:avLst/>
          </a:prstGeom>
        </p:spPr>
        <p:txBody>
          <a:bodyPr wrap="square">
            <a:spAutoFit/>
          </a:bodyPr>
          <a:lstStyle/>
          <a:p>
            <a:pPr marL="285750" lvl="1" indent="-285750">
              <a:lnSpc>
                <a:spcPct val="90000"/>
              </a:lnSpc>
              <a:buClr>
                <a:schemeClr val="dk1"/>
              </a:buClr>
              <a:buSzPts val="1200"/>
              <a:buFont typeface="Arial" panose="020B0604020202020204" pitchFamily="34" charset="0"/>
              <a:buChar char="•"/>
            </a:pPr>
            <a:r>
              <a:rPr lang="en-US" sz="1600" dirty="0">
                <a:solidFill>
                  <a:schemeClr val="dk1"/>
                </a:solidFill>
                <a:ea typeface="Calibri"/>
                <a:cs typeface="Calibri"/>
                <a:sym typeface="Calibri"/>
              </a:rPr>
              <a:t>Moving away from reductionism, </a:t>
            </a:r>
            <a:r>
              <a:rPr lang="en-US" sz="1600" dirty="0" err="1">
                <a:solidFill>
                  <a:schemeClr val="dk1"/>
                </a:solidFill>
                <a:ea typeface="Calibri"/>
                <a:cs typeface="Calibri"/>
                <a:sym typeface="Calibri"/>
              </a:rPr>
              <a:t>essentialisation</a:t>
            </a:r>
            <a:r>
              <a:rPr lang="en-US" sz="1600" dirty="0">
                <a:solidFill>
                  <a:schemeClr val="dk1"/>
                </a:solidFill>
                <a:ea typeface="Calibri"/>
                <a:cs typeface="Calibri"/>
                <a:sym typeface="Calibri"/>
              </a:rPr>
              <a:t>, and romanticism and towards particularistic and respectful representation</a:t>
            </a:r>
          </a:p>
          <a:p>
            <a:pPr marL="285750" lvl="1" indent="-285750">
              <a:lnSpc>
                <a:spcPct val="90000"/>
              </a:lnSpc>
              <a:buClr>
                <a:schemeClr val="dk1"/>
              </a:buClr>
              <a:buSzPts val="1200"/>
              <a:buFont typeface="Arial" panose="020B0604020202020204" pitchFamily="34" charset="0"/>
              <a:buChar char="•"/>
            </a:pPr>
            <a:r>
              <a:rPr lang="en-US" sz="1600" dirty="0">
                <a:solidFill>
                  <a:schemeClr val="dk1"/>
                </a:solidFill>
                <a:ea typeface="Calibri"/>
                <a:cs typeface="Calibri"/>
                <a:sym typeface="Calibri"/>
              </a:rPr>
              <a:t>Being aware of power dynamics</a:t>
            </a:r>
          </a:p>
          <a:p>
            <a:pPr marL="285750" lvl="1" indent="-285750">
              <a:lnSpc>
                <a:spcPct val="90000"/>
              </a:lnSpc>
              <a:buClr>
                <a:schemeClr val="dk1"/>
              </a:buClr>
              <a:buSzPts val="1200"/>
              <a:buFont typeface="Arial" panose="020B0604020202020204" pitchFamily="34" charset="0"/>
              <a:buChar char="•"/>
            </a:pPr>
            <a:r>
              <a:rPr lang="en-US" sz="1600" dirty="0">
                <a:solidFill>
                  <a:schemeClr val="dk1"/>
                </a:solidFill>
                <a:ea typeface="Calibri"/>
                <a:cs typeface="Calibri"/>
                <a:sym typeface="Calibri"/>
              </a:rPr>
              <a:t>Avoiding constructing ‘</a:t>
            </a:r>
            <a:r>
              <a:rPr lang="en-US" sz="1600" dirty="0" err="1">
                <a:solidFill>
                  <a:schemeClr val="dk1"/>
                </a:solidFill>
                <a:ea typeface="Calibri"/>
                <a:cs typeface="Calibri"/>
                <a:sym typeface="Calibri"/>
              </a:rPr>
              <a:t>normalised</a:t>
            </a:r>
            <a:r>
              <a:rPr lang="en-US" sz="1600" dirty="0">
                <a:solidFill>
                  <a:schemeClr val="dk1"/>
                </a:solidFill>
                <a:ea typeface="Calibri"/>
                <a:cs typeface="Calibri"/>
                <a:sym typeface="Calibri"/>
              </a:rPr>
              <a:t>’ perspectives and ‘others’</a:t>
            </a:r>
          </a:p>
        </p:txBody>
      </p:sp>
      <p:sp>
        <p:nvSpPr>
          <p:cNvPr id="19" name="Google Shape;185;p7">
            <a:extLst>
              <a:ext uri="{FF2B5EF4-FFF2-40B4-BE49-F238E27FC236}">
                <a16:creationId xmlns:a16="http://schemas.microsoft.com/office/drawing/2014/main" id="{0A130002-E1D1-8835-BB8F-B78CA7FBD1C2}"/>
              </a:ext>
            </a:extLst>
          </p:cNvPr>
          <p:cNvSpPr/>
          <p:nvPr/>
        </p:nvSpPr>
        <p:spPr>
          <a:xfrm>
            <a:off x="5246989" y="4417706"/>
            <a:ext cx="2254863" cy="2126812"/>
          </a:xfrm>
          <a:prstGeom prst="roundRect">
            <a:avLst>
              <a:gd name="adj" fmla="val 16667"/>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lvl="0" algn="ctr"/>
            <a:r>
              <a:rPr lang="es-ES" sz="2400" b="1" err="1">
                <a:solidFill>
                  <a:schemeClr val="lt1"/>
                </a:solidFill>
                <a:ea typeface="Calibri"/>
                <a:cs typeface="Calibri"/>
                <a:sym typeface="Calibri"/>
              </a:rPr>
              <a:t>Safeguarding</a:t>
            </a:r>
            <a:endParaRPr sz="2400">
              <a:latin typeface="Calibri" panose="020F0502020204030204" pitchFamily="34" charset="0"/>
              <a:cs typeface="Calibri" panose="020F0502020204030204" pitchFamily="34" charset="0"/>
            </a:endParaRPr>
          </a:p>
        </p:txBody>
      </p:sp>
      <p:sp>
        <p:nvSpPr>
          <p:cNvPr id="20" name="Google Shape;187;p7">
            <a:extLst>
              <a:ext uri="{FF2B5EF4-FFF2-40B4-BE49-F238E27FC236}">
                <a16:creationId xmlns:a16="http://schemas.microsoft.com/office/drawing/2014/main" id="{F5D747BF-F245-A64D-5F76-B8D1D48DB662}"/>
              </a:ext>
            </a:extLst>
          </p:cNvPr>
          <p:cNvSpPr/>
          <p:nvPr/>
        </p:nvSpPr>
        <p:spPr>
          <a:xfrm rot="5400000">
            <a:off x="8687707" y="3254068"/>
            <a:ext cx="2142906" cy="4433990"/>
          </a:xfrm>
          <a:prstGeom prst="round2SameRect">
            <a:avLst>
              <a:gd name="adj1" fmla="val 16667"/>
              <a:gd name="adj2" fmla="val 0"/>
            </a:avLst>
          </a:prstGeom>
          <a:solidFill>
            <a:schemeClr val="accent2">
              <a:lumMod val="40000"/>
              <a:lumOff val="60000"/>
              <a:alpha val="89803"/>
            </a:schemeClr>
          </a:solidFill>
          <a:ln w="25400" cap="flat" cmpd="sng">
            <a:solidFill>
              <a:srgbClr val="D2F2CB">
                <a:alpha val="89803"/>
              </a:srgbClr>
            </a:solidFill>
            <a:prstDash val="solid"/>
            <a:round/>
            <a:headEnd type="none" w="sm" len="sm"/>
            <a:tailEnd type="none" w="sm" len="sm"/>
          </a:ln>
        </p:spPr>
        <p:txBody>
          <a:bodyPr spcFirstLastPara="1" vert="vert270"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r>
              <a:rPr lang="en-GB" sz="1600" dirty="0">
                <a:latin typeface="+mj-lt"/>
                <a:cs typeface="Calibri" panose="020F0502020204030204" pitchFamily="34" charset="0"/>
              </a:rPr>
              <a:t>Intergenerational and cultural divides can happen</a:t>
            </a:r>
          </a:p>
          <a:p>
            <a:pPr marL="285750" lvl="0" indent="-285750" algn="l" rtl="0">
              <a:spcBef>
                <a:spcPts val="0"/>
              </a:spcBef>
              <a:spcAft>
                <a:spcPts val="0"/>
              </a:spcAft>
              <a:buFont typeface="Arial" panose="020B0604020202020204" pitchFamily="34" charset="0"/>
              <a:buChar char="•"/>
            </a:pPr>
            <a:r>
              <a:rPr lang="en-GB" sz="1600" dirty="0">
                <a:latin typeface="+mj-lt"/>
                <a:cs typeface="Calibri" panose="020F0502020204030204" pitchFamily="34" charset="0"/>
              </a:rPr>
              <a:t>We have de-escalation protocols</a:t>
            </a:r>
          </a:p>
          <a:p>
            <a:pPr marL="285750" lvl="0" indent="-285750" algn="l" rtl="0">
              <a:spcBef>
                <a:spcPts val="0"/>
              </a:spcBef>
              <a:spcAft>
                <a:spcPts val="0"/>
              </a:spcAft>
              <a:buFont typeface="Arial" panose="020B0604020202020204" pitchFamily="34" charset="0"/>
              <a:buChar char="•"/>
            </a:pPr>
            <a:r>
              <a:rPr lang="en-GB" sz="1600" dirty="0">
                <a:latin typeface="+mj-lt"/>
                <a:cs typeface="Calibri" panose="020F0502020204030204" pitchFamily="34" charset="0"/>
              </a:rPr>
              <a:t>We protect sensitive information</a:t>
            </a:r>
            <a:endParaRPr sz="1600" dirty="0">
              <a:latin typeface="+mj-lt"/>
              <a:cs typeface="Calibri" panose="020F0502020204030204" pitchFamily="34" charset="0"/>
            </a:endParaRPr>
          </a:p>
        </p:txBody>
      </p:sp>
    </p:spTree>
    <p:extLst>
      <p:ext uri="{BB962C8B-B14F-4D97-AF65-F5344CB8AC3E}">
        <p14:creationId xmlns:p14="http://schemas.microsoft.com/office/powerpoint/2010/main" val="1733751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B60C9-DAC9-DE4F-B3F8-C2F3FDAA1947}"/>
              </a:ext>
            </a:extLst>
          </p:cNvPr>
          <p:cNvSpPr>
            <a:spLocks noGrp="1"/>
          </p:cNvSpPr>
          <p:nvPr>
            <p:ph type="title"/>
          </p:nvPr>
        </p:nvSpPr>
        <p:spPr>
          <a:xfrm>
            <a:off x="1484312" y="1284051"/>
            <a:ext cx="2812385" cy="3723836"/>
          </a:xfrm>
        </p:spPr>
        <p:txBody>
          <a:bodyPr>
            <a:normAutofit/>
          </a:bodyPr>
          <a:lstStyle/>
          <a:p>
            <a:r>
              <a:rPr lang="en-US" sz="3600" i="1" dirty="0">
                <a:solidFill>
                  <a:srgbClr val="000000"/>
                </a:solidFill>
              </a:rPr>
              <a:t>Lockdown Stories</a:t>
            </a:r>
            <a:br>
              <a:rPr lang="en-US" sz="3600" i="1" dirty="0">
                <a:solidFill>
                  <a:srgbClr val="000000"/>
                </a:solidFill>
              </a:rPr>
            </a:br>
            <a:r>
              <a:rPr lang="en-US" sz="3600" i="1" dirty="0">
                <a:solidFill>
                  <a:srgbClr val="000000"/>
                </a:solidFill>
              </a:rPr>
              <a:t>2020-21</a:t>
            </a:r>
          </a:p>
        </p:txBody>
      </p:sp>
      <p:graphicFrame>
        <p:nvGraphicFramePr>
          <p:cNvPr id="5" name="Subtitle 2">
            <a:extLst>
              <a:ext uri="{FF2B5EF4-FFF2-40B4-BE49-F238E27FC236}">
                <a16:creationId xmlns:a16="http://schemas.microsoft.com/office/drawing/2014/main" id="{33829365-FF42-4B62-A08B-A57BABC28006}"/>
              </a:ext>
            </a:extLst>
          </p:cNvPr>
          <p:cNvGraphicFramePr>
            <a:graphicFrameLocks noGrp="1"/>
          </p:cNvGraphicFramePr>
          <p:nvPr>
            <p:ph idx="1"/>
            <p:extLst>
              <p:ext uri="{D42A27DB-BD31-4B8C-83A1-F6EECF244321}">
                <p14:modId xmlns:p14="http://schemas.microsoft.com/office/powerpoint/2010/main" val="753181678"/>
              </p:ext>
            </p:extLst>
          </p:nvPr>
        </p:nvGraphicFramePr>
        <p:xfrm>
          <a:off x="4941202" y="1016245"/>
          <a:ext cx="5029276" cy="4294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4192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65934-4A61-41E7-AB91-7F37B002E011}"/>
              </a:ext>
            </a:extLst>
          </p:cNvPr>
          <p:cNvSpPr>
            <a:spLocks noGrp="1"/>
          </p:cNvSpPr>
          <p:nvPr>
            <p:ph type="title"/>
          </p:nvPr>
        </p:nvSpPr>
        <p:spPr>
          <a:xfrm>
            <a:off x="1474979" y="0"/>
            <a:ext cx="10018713" cy="1752599"/>
          </a:xfrm>
        </p:spPr>
        <p:txBody>
          <a:bodyPr>
            <a:normAutofit/>
          </a:bodyPr>
          <a:lstStyle/>
          <a:p>
            <a:r>
              <a:rPr lang="es-ES" i="1" dirty="0"/>
              <a:t>Do </a:t>
            </a:r>
            <a:r>
              <a:rPr lang="es-ES" i="1" dirty="0" err="1"/>
              <a:t>Your</a:t>
            </a:r>
            <a:r>
              <a:rPr lang="es-ES" i="1" dirty="0"/>
              <a:t> </a:t>
            </a:r>
            <a:r>
              <a:rPr lang="es-ES" i="1" dirty="0" err="1"/>
              <a:t>Best</a:t>
            </a:r>
            <a:r>
              <a:rPr lang="es-ES" i="1" dirty="0"/>
              <a:t> and </a:t>
            </a:r>
            <a:r>
              <a:rPr lang="es-ES" i="1" dirty="0" err="1"/>
              <a:t>Leave</a:t>
            </a:r>
            <a:r>
              <a:rPr lang="es-ES" i="1" dirty="0"/>
              <a:t> </a:t>
            </a:r>
            <a:r>
              <a:rPr lang="es-ES" i="1" dirty="0" err="1"/>
              <a:t>The</a:t>
            </a:r>
            <a:r>
              <a:rPr lang="es-ES" i="1" dirty="0"/>
              <a:t> </a:t>
            </a:r>
            <a:r>
              <a:rPr lang="es-ES" i="1" dirty="0" err="1"/>
              <a:t>Rest</a:t>
            </a:r>
            <a:br>
              <a:rPr lang="es-ES" i="1" dirty="0"/>
            </a:br>
            <a:r>
              <a:rPr lang="es-ES" sz="3200" i="1" dirty="0" err="1"/>
              <a:t>for</a:t>
            </a:r>
            <a:r>
              <a:rPr lang="es-ES" sz="3200" i="1" dirty="0"/>
              <a:t> Claire </a:t>
            </a:r>
            <a:r>
              <a:rPr lang="es-ES" sz="3200" i="1" dirty="0" err="1"/>
              <a:t>Chatelet</a:t>
            </a:r>
            <a:endParaRPr lang="en-GB" sz="3200" dirty="0"/>
          </a:p>
        </p:txBody>
      </p:sp>
      <p:sp>
        <p:nvSpPr>
          <p:cNvPr id="3" name="Content Placeholder 2">
            <a:extLst>
              <a:ext uri="{FF2B5EF4-FFF2-40B4-BE49-F238E27FC236}">
                <a16:creationId xmlns:a16="http://schemas.microsoft.com/office/drawing/2014/main" id="{FDBDD907-F649-4B0E-AA6E-B5C66B492A1D}"/>
              </a:ext>
            </a:extLst>
          </p:cNvPr>
          <p:cNvSpPr>
            <a:spLocks noGrp="1"/>
          </p:cNvSpPr>
          <p:nvPr>
            <p:ph idx="1"/>
          </p:nvPr>
        </p:nvSpPr>
        <p:spPr>
          <a:xfrm>
            <a:off x="1708245" y="1884784"/>
            <a:ext cx="10085649" cy="4264089"/>
          </a:xfrm>
        </p:spPr>
        <p:txBody>
          <a:bodyPr>
            <a:normAutofit fontScale="62500" lnSpcReduction="20000"/>
          </a:bodyPr>
          <a:lstStyle/>
          <a:p>
            <a:pPr marL="0" indent="0" algn="just" fontAlgn="base">
              <a:buNone/>
            </a:pPr>
            <a:r>
              <a:rPr lang="en-US" sz="3400" b="0" i="0" dirty="0">
                <a:effectLst/>
                <a:cs typeface="Calibri" panose="020F0502020204030204" pitchFamily="34" charset="0"/>
              </a:rPr>
              <a:t>When Claire began to recount the first weeks of the COVID-19 pandemic and the ensuing lockdown in the UK, it was hard not to recall the old fable of the boy who cried wolf. The key difference was that in Claire’s case, the wolf was not only there, slinking up the hill, but he had been there before, and she’d always been telling the truth. […] when news from Italy began to reach the UK and Claire saw the images of all the coffins, stacked up on top of one another, she stopped laughing and began preparing.</a:t>
            </a:r>
          </a:p>
          <a:p>
            <a:pPr marL="0" indent="0" algn="just" fontAlgn="base">
              <a:buNone/>
            </a:pPr>
            <a:r>
              <a:rPr lang="en-US" sz="3400" b="0" i="0" dirty="0">
                <a:effectLst/>
                <a:cs typeface="Calibri" panose="020F0502020204030204" pitchFamily="34" charset="0"/>
              </a:rPr>
              <a:t>[…]</a:t>
            </a:r>
          </a:p>
          <a:p>
            <a:pPr marL="0" indent="0" algn="just" fontAlgn="base">
              <a:buNone/>
            </a:pPr>
            <a:r>
              <a:rPr lang="en-US" sz="3400" b="0" i="0" dirty="0">
                <a:effectLst/>
                <a:cs typeface="Calibri" panose="020F0502020204030204" pitchFamily="34" charset="0"/>
              </a:rPr>
              <a:t>“I’m not afraid to die – what will be will be. If I catch it, I catch it.”</a:t>
            </a:r>
          </a:p>
          <a:p>
            <a:pPr marL="0" indent="0" algn="just" fontAlgn="base">
              <a:buNone/>
            </a:pPr>
            <a:r>
              <a:rPr lang="en-US" sz="3400" b="0" i="0" dirty="0">
                <a:effectLst/>
                <a:cs typeface="Calibri" panose="020F0502020204030204" pitchFamily="34" charset="0"/>
              </a:rPr>
              <a:t>I was not the first person that Claire had told this to. She had already told herself the same from 1987 to 1997 in the ten years that she was a nurse through the HIV/AIDs pandemic.</a:t>
            </a:r>
          </a:p>
          <a:p>
            <a:pPr marL="0" indent="0" algn="just" fontAlgn="base">
              <a:buNone/>
            </a:pPr>
            <a:endParaRPr lang="en-US" sz="3400" dirty="0">
              <a:cs typeface="Calibri" panose="020F0502020204030204" pitchFamily="34" charset="0"/>
            </a:endParaRPr>
          </a:p>
          <a:p>
            <a:pPr marL="0" indent="0" algn="just" fontAlgn="base">
              <a:buNone/>
            </a:pPr>
            <a:r>
              <a:rPr lang="en-US" sz="3400" b="0" i="0" dirty="0">
                <a:effectLst/>
                <a:cs typeface="Calibri" panose="020F0502020204030204" pitchFamily="34" charset="0"/>
              </a:rPr>
              <a:t>(</a:t>
            </a:r>
            <a:r>
              <a:rPr lang="en-US" sz="3400" b="0" i="0" dirty="0" err="1">
                <a:effectLst/>
                <a:cs typeface="Calibri" panose="020F0502020204030204" pitchFamily="34" charset="0"/>
              </a:rPr>
              <a:t>Peard</a:t>
            </a:r>
            <a:r>
              <a:rPr lang="en-US" sz="3400" b="0" i="0" dirty="0">
                <a:effectLst/>
                <a:cs typeface="Calibri" panose="020F0502020204030204" pitchFamily="34" charset="0"/>
              </a:rPr>
              <a:t>, 2021)</a:t>
            </a:r>
          </a:p>
          <a:p>
            <a:pPr marL="0" indent="0">
              <a:buNone/>
            </a:pPr>
            <a:endParaRPr lang="en-GB" dirty="0"/>
          </a:p>
        </p:txBody>
      </p:sp>
    </p:spTree>
    <p:extLst>
      <p:ext uri="{BB962C8B-B14F-4D97-AF65-F5344CB8AC3E}">
        <p14:creationId xmlns:p14="http://schemas.microsoft.com/office/powerpoint/2010/main" val="1428992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65934-4A61-41E7-AB91-7F37B002E011}"/>
              </a:ext>
            </a:extLst>
          </p:cNvPr>
          <p:cNvSpPr>
            <a:spLocks noGrp="1"/>
          </p:cNvSpPr>
          <p:nvPr>
            <p:ph type="title"/>
          </p:nvPr>
        </p:nvSpPr>
        <p:spPr>
          <a:xfrm>
            <a:off x="1484310" y="0"/>
            <a:ext cx="10018713" cy="1752599"/>
          </a:xfrm>
        </p:spPr>
        <p:txBody>
          <a:bodyPr>
            <a:normAutofit/>
          </a:bodyPr>
          <a:lstStyle/>
          <a:p>
            <a:r>
              <a:rPr lang="es-ES" i="1" dirty="0" err="1"/>
              <a:t>Things</a:t>
            </a:r>
            <a:r>
              <a:rPr lang="es-ES" i="1" dirty="0"/>
              <a:t> </a:t>
            </a:r>
            <a:r>
              <a:rPr lang="es-ES" i="1" dirty="0" err="1"/>
              <a:t>That</a:t>
            </a:r>
            <a:r>
              <a:rPr lang="es-ES" i="1" dirty="0"/>
              <a:t> Miles </a:t>
            </a:r>
            <a:r>
              <a:rPr lang="es-ES" i="1" dirty="0" err="1"/>
              <a:t>Cannot</a:t>
            </a:r>
            <a:r>
              <a:rPr lang="es-ES" i="1" dirty="0"/>
              <a:t> </a:t>
            </a:r>
            <a:r>
              <a:rPr lang="es-ES" i="1" dirty="0" err="1"/>
              <a:t>Touch</a:t>
            </a:r>
            <a:br>
              <a:rPr lang="es-ES" i="1" dirty="0"/>
            </a:br>
            <a:r>
              <a:rPr lang="es-ES" sz="3200" i="1" dirty="0" err="1"/>
              <a:t>for</a:t>
            </a:r>
            <a:r>
              <a:rPr lang="es-ES" sz="3200" i="1" dirty="0"/>
              <a:t> Miles Davis</a:t>
            </a:r>
            <a:endParaRPr lang="en-GB" sz="3200" dirty="0"/>
          </a:p>
        </p:txBody>
      </p:sp>
      <p:sp>
        <p:nvSpPr>
          <p:cNvPr id="3" name="Content Placeholder 2">
            <a:extLst>
              <a:ext uri="{FF2B5EF4-FFF2-40B4-BE49-F238E27FC236}">
                <a16:creationId xmlns:a16="http://schemas.microsoft.com/office/drawing/2014/main" id="{FDBDD907-F649-4B0E-AA6E-B5C66B492A1D}"/>
              </a:ext>
            </a:extLst>
          </p:cNvPr>
          <p:cNvSpPr>
            <a:spLocks noGrp="1"/>
          </p:cNvSpPr>
          <p:nvPr>
            <p:ph idx="1"/>
          </p:nvPr>
        </p:nvSpPr>
        <p:spPr>
          <a:xfrm>
            <a:off x="1852864" y="2037347"/>
            <a:ext cx="9585990" cy="4263596"/>
          </a:xfrm>
        </p:spPr>
        <p:txBody>
          <a:bodyPr>
            <a:normAutofit/>
          </a:bodyPr>
          <a:lstStyle/>
          <a:p>
            <a:pPr marL="0" indent="0" algn="just" fontAlgn="base">
              <a:lnSpc>
                <a:spcPct val="120000"/>
              </a:lnSpc>
              <a:buNone/>
            </a:pPr>
            <a:r>
              <a:rPr lang="en-US" b="0" i="0" dirty="0">
                <a:effectLst/>
                <a:cs typeface="Calibri" panose="020F0502020204030204" pitchFamily="34" charset="0"/>
              </a:rPr>
              <a:t>“The news on TV, which is all negative, he thinks it is too negative, he doesn’t do negative; just like with Covid, he says, the people who he knows who had Covid have come through the other side, they want to keep people in a dark place, once the light starts coming through people will see that it’s not that bad…</a:t>
            </a:r>
          </a:p>
          <a:p>
            <a:pPr marL="0" indent="0" algn="just" fontAlgn="base">
              <a:lnSpc>
                <a:spcPct val="120000"/>
              </a:lnSpc>
              <a:buNone/>
            </a:pPr>
            <a:endParaRPr lang="en-US" b="0" i="0" dirty="0">
              <a:effectLst/>
              <a:cs typeface="Calibri" panose="020F0502020204030204" pitchFamily="34" charset="0"/>
            </a:endParaRPr>
          </a:p>
          <a:p>
            <a:pPr marL="0" indent="0" algn="just" fontAlgn="base">
              <a:lnSpc>
                <a:spcPct val="120000"/>
              </a:lnSpc>
              <a:buNone/>
            </a:pPr>
            <a:r>
              <a:rPr lang="en-US" b="0" i="0" dirty="0">
                <a:effectLst/>
                <a:cs typeface="Calibri" panose="020F0502020204030204" pitchFamily="34" charset="0"/>
              </a:rPr>
              <a:t>…I’m here, I’m here, I’m OK”</a:t>
            </a:r>
          </a:p>
          <a:p>
            <a:pPr marL="0" indent="0" algn="just" fontAlgn="base">
              <a:lnSpc>
                <a:spcPct val="120000"/>
              </a:lnSpc>
              <a:buNone/>
            </a:pPr>
            <a:r>
              <a:rPr lang="en-US" dirty="0">
                <a:cs typeface="Calibri" panose="020F0502020204030204" pitchFamily="34" charset="0"/>
              </a:rPr>
              <a:t>(Masserano, 2021)</a:t>
            </a:r>
            <a:endParaRPr lang="en-US" b="0" i="0" dirty="0">
              <a:solidFill>
                <a:srgbClr val="333333"/>
              </a:solidFill>
              <a:effectLst/>
            </a:endParaRPr>
          </a:p>
          <a:p>
            <a:pPr marL="0" indent="0">
              <a:buNone/>
            </a:pPr>
            <a:endParaRPr lang="en-GB" dirty="0"/>
          </a:p>
        </p:txBody>
      </p:sp>
    </p:spTree>
    <p:extLst>
      <p:ext uri="{BB962C8B-B14F-4D97-AF65-F5344CB8AC3E}">
        <p14:creationId xmlns:p14="http://schemas.microsoft.com/office/powerpoint/2010/main" val="26117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65934-4A61-41E7-AB91-7F37B002E011}"/>
              </a:ext>
            </a:extLst>
          </p:cNvPr>
          <p:cNvSpPr>
            <a:spLocks noGrp="1"/>
          </p:cNvSpPr>
          <p:nvPr>
            <p:ph type="title"/>
          </p:nvPr>
        </p:nvSpPr>
        <p:spPr>
          <a:xfrm>
            <a:off x="1484310" y="303245"/>
            <a:ext cx="10018713" cy="1752599"/>
          </a:xfrm>
        </p:spPr>
        <p:txBody>
          <a:bodyPr>
            <a:normAutofit/>
          </a:bodyPr>
          <a:lstStyle/>
          <a:p>
            <a:r>
              <a:rPr lang="es-ES" i="1" dirty="0" err="1"/>
              <a:t>Talk</a:t>
            </a:r>
            <a:r>
              <a:rPr lang="es-ES" i="1" dirty="0"/>
              <a:t> </a:t>
            </a:r>
            <a:r>
              <a:rPr lang="es-ES" i="1" dirty="0" err="1"/>
              <a:t>History</a:t>
            </a:r>
            <a:br>
              <a:rPr lang="es-ES" i="1" dirty="0"/>
            </a:br>
            <a:r>
              <a:rPr lang="es-ES" sz="3200" i="1" dirty="0" err="1"/>
              <a:t>for</a:t>
            </a:r>
            <a:r>
              <a:rPr lang="es-ES" sz="3200" i="1" dirty="0"/>
              <a:t> Peter </a:t>
            </a:r>
            <a:r>
              <a:rPr lang="es-ES" sz="3200" i="1" dirty="0" err="1"/>
              <a:t>Shrimpton</a:t>
            </a:r>
            <a:endParaRPr lang="en-GB" sz="2200" dirty="0"/>
          </a:p>
        </p:txBody>
      </p:sp>
      <p:sp>
        <p:nvSpPr>
          <p:cNvPr id="3" name="Content Placeholder 2">
            <a:extLst>
              <a:ext uri="{FF2B5EF4-FFF2-40B4-BE49-F238E27FC236}">
                <a16:creationId xmlns:a16="http://schemas.microsoft.com/office/drawing/2014/main" id="{FDBDD907-F649-4B0E-AA6E-B5C66B492A1D}"/>
              </a:ext>
            </a:extLst>
          </p:cNvPr>
          <p:cNvSpPr>
            <a:spLocks noGrp="1"/>
          </p:cNvSpPr>
          <p:nvPr>
            <p:ph idx="1"/>
          </p:nvPr>
        </p:nvSpPr>
        <p:spPr>
          <a:xfrm>
            <a:off x="1484309" y="2263709"/>
            <a:ext cx="10018713" cy="3451291"/>
          </a:xfrm>
        </p:spPr>
        <p:txBody>
          <a:bodyPr>
            <a:normAutofit fontScale="92500" lnSpcReduction="10000"/>
          </a:bodyPr>
          <a:lstStyle/>
          <a:p>
            <a:pPr marL="0" indent="0" algn="just">
              <a:buNone/>
            </a:pPr>
            <a:r>
              <a:rPr lang="en-GB" dirty="0"/>
              <a:t>“I’m not any good with words,” he tells me, during one of our calls, but he’s a storyteller, one whose sentences are littered with fragments of history and words that have yellowed with age. Like clockwork, I call, and like clockwork, he picks up every Monday morning, his voice comforting during such an isolating time. Peter’s stories are a comfort too, a small glimpse into the life he’s lived, where he grew up, ten or so miles from my own family home. When I tell him this, he’s pleased to hear it, and weaves the streets into his stories, his voice a map; some places I know, some are entirely unfamiliar, and he helps me rediscover the city.”</a:t>
            </a:r>
          </a:p>
          <a:p>
            <a:pPr marL="0" indent="0" algn="just">
              <a:buNone/>
            </a:pPr>
            <a:endParaRPr lang="en-GB" dirty="0"/>
          </a:p>
          <a:p>
            <a:pPr marL="0" indent="0" algn="just">
              <a:buNone/>
            </a:pPr>
            <a:r>
              <a:rPr lang="en-GB" dirty="0"/>
              <a:t>(Ince, 2021)</a:t>
            </a:r>
          </a:p>
        </p:txBody>
      </p:sp>
    </p:spTree>
    <p:extLst>
      <p:ext uri="{BB962C8B-B14F-4D97-AF65-F5344CB8AC3E}">
        <p14:creationId xmlns:p14="http://schemas.microsoft.com/office/powerpoint/2010/main" val="1765570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65934-4A61-41E7-AB91-7F37B002E011}"/>
              </a:ext>
            </a:extLst>
          </p:cNvPr>
          <p:cNvSpPr>
            <a:spLocks noGrp="1"/>
          </p:cNvSpPr>
          <p:nvPr>
            <p:ph type="title"/>
          </p:nvPr>
        </p:nvSpPr>
        <p:spPr>
          <a:xfrm>
            <a:off x="1484310" y="303245"/>
            <a:ext cx="10018713" cy="1752599"/>
          </a:xfrm>
        </p:spPr>
        <p:txBody>
          <a:bodyPr>
            <a:normAutofit/>
          </a:bodyPr>
          <a:lstStyle/>
          <a:p>
            <a:r>
              <a:rPr lang="es-ES" i="1" dirty="0" err="1"/>
              <a:t>From</a:t>
            </a:r>
            <a:r>
              <a:rPr lang="es-ES" i="1" dirty="0"/>
              <a:t> </a:t>
            </a:r>
            <a:r>
              <a:rPr lang="es-ES" i="1" dirty="0" err="1"/>
              <a:t>Russia</a:t>
            </a:r>
            <a:r>
              <a:rPr lang="es-ES" i="1" dirty="0"/>
              <a:t> </a:t>
            </a:r>
            <a:r>
              <a:rPr lang="es-ES" i="1" dirty="0" err="1"/>
              <a:t>to</a:t>
            </a:r>
            <a:r>
              <a:rPr lang="es-ES" i="1" dirty="0"/>
              <a:t> Toynbee, </a:t>
            </a:r>
            <a:r>
              <a:rPr lang="es-ES" i="1" dirty="0" err="1"/>
              <a:t>With</a:t>
            </a:r>
            <a:r>
              <a:rPr lang="es-ES" i="1" dirty="0"/>
              <a:t> Love</a:t>
            </a:r>
            <a:br>
              <a:rPr lang="es-ES" i="1" dirty="0"/>
            </a:br>
            <a:r>
              <a:rPr lang="es-ES" sz="3200" i="1" dirty="0" err="1"/>
              <a:t>for</a:t>
            </a:r>
            <a:r>
              <a:rPr lang="es-ES" sz="3200" i="1" dirty="0"/>
              <a:t> </a:t>
            </a:r>
            <a:r>
              <a:rPr lang="es-ES" sz="3200" i="1" dirty="0" err="1"/>
              <a:t>Miry</a:t>
            </a:r>
            <a:r>
              <a:rPr lang="es-ES" sz="3200" i="1" dirty="0"/>
              <a:t> Mayer</a:t>
            </a:r>
            <a:endParaRPr lang="en-GB" sz="3200" i="1" dirty="0"/>
          </a:p>
        </p:txBody>
      </p:sp>
      <p:sp>
        <p:nvSpPr>
          <p:cNvPr id="3" name="Content Placeholder 2">
            <a:extLst>
              <a:ext uri="{FF2B5EF4-FFF2-40B4-BE49-F238E27FC236}">
                <a16:creationId xmlns:a16="http://schemas.microsoft.com/office/drawing/2014/main" id="{FDBDD907-F649-4B0E-AA6E-B5C66B492A1D}"/>
              </a:ext>
            </a:extLst>
          </p:cNvPr>
          <p:cNvSpPr>
            <a:spLocks noGrp="1"/>
          </p:cNvSpPr>
          <p:nvPr>
            <p:ph idx="1"/>
          </p:nvPr>
        </p:nvSpPr>
        <p:spPr>
          <a:xfrm>
            <a:off x="1611310" y="2221375"/>
            <a:ext cx="10018713" cy="3552891"/>
          </a:xfrm>
        </p:spPr>
        <p:txBody>
          <a:bodyPr>
            <a:noAutofit/>
          </a:bodyPr>
          <a:lstStyle/>
          <a:p>
            <a:pPr marL="0" indent="0" algn="just">
              <a:buNone/>
            </a:pPr>
            <a:r>
              <a:rPr lang="en-GB" sz="1850" dirty="0">
                <a:effectLst/>
              </a:rPr>
              <a:t>“My main concern was how we’d keep in touch with our clients, so many of them don’t even have mobile phones. The first week was just mad. We just called everyone to let them know that we were closed [and we used a group of </a:t>
            </a:r>
            <a:r>
              <a:rPr lang="en-GB" sz="1850" dirty="0"/>
              <a:t>local runners] </a:t>
            </a:r>
            <a:r>
              <a:rPr lang="en-GB" sz="1850" dirty="0">
                <a:effectLst/>
              </a:rPr>
              <a:t>for medication or shopping runs – they all mucked in, it was just absolutely amazing and so very moving. So many people didn’t have food or prescriptions – they didn’t know how to go and get it, or were too frightened to leave the house. Prescription runs had to be done in pairs, to hold each other accountable for the medication staying safe. Within a week I had over 50 volunteer sign ups! There was so much goodwill, so many people, in this community who wanted to help other people in their community.”</a:t>
            </a:r>
            <a:endParaRPr lang="en-GB" sz="1850" dirty="0"/>
          </a:p>
          <a:p>
            <a:pPr marL="0" indent="0" algn="just">
              <a:buNone/>
            </a:pPr>
            <a:endParaRPr lang="en-GB" sz="1850" dirty="0">
              <a:effectLst/>
            </a:endParaRPr>
          </a:p>
          <a:p>
            <a:pPr marL="0" indent="0" algn="just">
              <a:buNone/>
            </a:pPr>
            <a:r>
              <a:rPr lang="en-GB" sz="1850" dirty="0"/>
              <a:t>(Dodd, 2021)</a:t>
            </a:r>
            <a:endParaRPr lang="en-GB" sz="1850" dirty="0">
              <a:effectLst/>
            </a:endParaRPr>
          </a:p>
        </p:txBody>
      </p:sp>
    </p:spTree>
    <p:extLst>
      <p:ext uri="{BB962C8B-B14F-4D97-AF65-F5344CB8AC3E}">
        <p14:creationId xmlns:p14="http://schemas.microsoft.com/office/powerpoint/2010/main" val="2003680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65934-4A61-41E7-AB91-7F37B002E011}"/>
              </a:ext>
            </a:extLst>
          </p:cNvPr>
          <p:cNvSpPr>
            <a:spLocks noGrp="1"/>
          </p:cNvSpPr>
          <p:nvPr>
            <p:ph type="title"/>
          </p:nvPr>
        </p:nvSpPr>
        <p:spPr>
          <a:xfrm>
            <a:off x="1474979" y="46653"/>
            <a:ext cx="10018713" cy="1752599"/>
          </a:xfrm>
        </p:spPr>
        <p:txBody>
          <a:bodyPr>
            <a:normAutofit/>
          </a:bodyPr>
          <a:lstStyle/>
          <a:p>
            <a:r>
              <a:rPr lang="es-ES" i="1" dirty="0" err="1"/>
              <a:t>Stories</a:t>
            </a:r>
            <a:r>
              <a:rPr lang="es-ES" i="1" dirty="0"/>
              <a:t> </a:t>
            </a:r>
            <a:r>
              <a:rPr lang="es-ES" i="1" dirty="0" err="1"/>
              <a:t>of</a:t>
            </a:r>
            <a:r>
              <a:rPr lang="es-ES" i="1" dirty="0"/>
              <a:t> Covid-19: </a:t>
            </a:r>
            <a:r>
              <a:rPr lang="es-ES" i="1" dirty="0" err="1"/>
              <a:t>Preliminary</a:t>
            </a:r>
            <a:r>
              <a:rPr lang="es-ES" i="1" dirty="0"/>
              <a:t> </a:t>
            </a:r>
            <a:r>
              <a:rPr lang="es-ES" i="1" dirty="0" err="1"/>
              <a:t>findings</a:t>
            </a:r>
            <a:endParaRPr lang="en-GB" dirty="0"/>
          </a:p>
        </p:txBody>
      </p:sp>
      <p:sp>
        <p:nvSpPr>
          <p:cNvPr id="3" name="Content Placeholder 2">
            <a:extLst>
              <a:ext uri="{FF2B5EF4-FFF2-40B4-BE49-F238E27FC236}">
                <a16:creationId xmlns:a16="http://schemas.microsoft.com/office/drawing/2014/main" id="{FDBDD907-F649-4B0E-AA6E-B5C66B492A1D}"/>
              </a:ext>
            </a:extLst>
          </p:cNvPr>
          <p:cNvSpPr>
            <a:spLocks noGrp="1"/>
          </p:cNvSpPr>
          <p:nvPr>
            <p:ph idx="1"/>
          </p:nvPr>
        </p:nvSpPr>
        <p:spPr>
          <a:xfrm>
            <a:off x="1642929" y="2405741"/>
            <a:ext cx="10018713" cy="3124201"/>
          </a:xfrm>
        </p:spPr>
        <p:txBody>
          <a:bodyPr>
            <a:noAutofit/>
          </a:bodyPr>
          <a:lstStyle/>
          <a:p>
            <a:pPr algn="just"/>
            <a:r>
              <a:rPr lang="en-US" sz="2000" b="0" i="0" u="none" strike="noStrike" baseline="0" dirty="0">
                <a:latin typeface="Calibri" panose="020F0502020204030204" pitchFamily="34" charset="0"/>
                <a:cs typeface="Calibri" panose="020F0502020204030204" pitchFamily="34" charset="0"/>
              </a:rPr>
              <a:t>Storytelling and writing: performance, poetics and ethics, difficulty in processing experience as it happens</a:t>
            </a:r>
          </a:p>
          <a:p>
            <a:pPr algn="just"/>
            <a:r>
              <a:rPr lang="en-US" sz="2000" dirty="0">
                <a:latin typeface="Calibri" panose="020F0502020204030204" pitchFamily="34" charset="0"/>
                <a:cs typeface="Calibri" panose="020F0502020204030204" pitchFamily="34" charset="0"/>
              </a:rPr>
              <a:t>Intergenerational interactions: social contact during lockdown for both sides, relationships continuing informally, importance of one-to-one communication, unexpected attitudes</a:t>
            </a:r>
          </a:p>
          <a:p>
            <a:pPr algn="just"/>
            <a:r>
              <a:rPr lang="en-US" sz="2000" dirty="0">
                <a:latin typeface="Calibri" panose="020F0502020204030204" pitchFamily="34" charset="0"/>
                <a:cs typeface="Calibri" panose="020F0502020204030204" pitchFamily="34" charset="0"/>
              </a:rPr>
              <a:t>Community: intercultural understanding, </a:t>
            </a:r>
            <a:r>
              <a:rPr lang="en-US" sz="2000" dirty="0" err="1">
                <a:latin typeface="Calibri" panose="020F0502020204030204" pitchFamily="34" charset="0"/>
                <a:cs typeface="Calibri" panose="020F0502020204030204" pitchFamily="34" charset="0"/>
              </a:rPr>
              <a:t>fraughtness</a:t>
            </a:r>
            <a:endParaRPr lang="en-US" sz="2000" dirty="0">
              <a:latin typeface="Calibri" panose="020F0502020204030204" pitchFamily="34" charset="0"/>
              <a:cs typeface="Calibri" panose="020F0502020204030204" pitchFamily="34" charset="0"/>
            </a:endParaRPr>
          </a:p>
          <a:p>
            <a:pPr algn="just"/>
            <a:r>
              <a:rPr lang="en-US" sz="2000" dirty="0">
                <a:latin typeface="Calibri" panose="020F0502020204030204" pitchFamily="34" charset="0"/>
                <a:cs typeface="Calibri" panose="020F0502020204030204" pitchFamily="34" charset="0"/>
              </a:rPr>
              <a:t>Access: increased difficulty of remote contact, disability and access</a:t>
            </a:r>
          </a:p>
          <a:p>
            <a:pPr algn="just"/>
            <a:r>
              <a:rPr lang="en-US" sz="2000" dirty="0">
                <a:latin typeface="Calibri" panose="020F0502020204030204" pitchFamily="34" charset="0"/>
                <a:cs typeface="Calibri" panose="020F0502020204030204" pitchFamily="34" charset="0"/>
              </a:rPr>
              <a:t>Health and mental health: learning from previous pandemics, double-</a:t>
            </a:r>
            <a:r>
              <a:rPr lang="en-US" sz="2000" dirty="0" err="1">
                <a:latin typeface="Calibri" panose="020F0502020204030204" pitchFamily="34" charset="0"/>
                <a:cs typeface="Calibri" panose="020F0502020204030204" pitchFamily="34" charset="0"/>
              </a:rPr>
              <a:t>edgedness</a:t>
            </a:r>
            <a:r>
              <a:rPr lang="en-US" sz="2000" dirty="0">
                <a:latin typeface="Calibri" panose="020F0502020204030204" pitchFamily="34" charset="0"/>
                <a:cs typeface="Calibri" panose="020F0502020204030204" pitchFamily="34" charset="0"/>
              </a:rPr>
              <a:t> of relationship to mental health, denialism</a:t>
            </a:r>
          </a:p>
          <a:p>
            <a:pPr algn="just"/>
            <a:r>
              <a:rPr lang="en-US" sz="2000" dirty="0">
                <a:latin typeface="Calibri" panose="020F0502020204030204" pitchFamily="34" charset="0"/>
                <a:cs typeface="Calibri" panose="020F0502020204030204" pitchFamily="34" charset="0"/>
              </a:rPr>
              <a:t>Government and institutions: mixed signals from governmental communications, Brexit, role of community orgs in providing support</a:t>
            </a:r>
          </a:p>
          <a:p>
            <a:pPr algn="just"/>
            <a:endParaRPr lang="en-US" sz="1100" b="0" i="0" u="none" strike="noStrike" baseline="0" dirty="0">
              <a:solidFill>
                <a:srgbClr val="333333"/>
              </a:solidFill>
              <a:latin typeface="OpenSans-Regular"/>
            </a:endParaRPr>
          </a:p>
        </p:txBody>
      </p:sp>
    </p:spTree>
    <p:extLst>
      <p:ext uri="{BB962C8B-B14F-4D97-AF65-F5344CB8AC3E}">
        <p14:creationId xmlns:p14="http://schemas.microsoft.com/office/powerpoint/2010/main" val="181560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CEBB6649-F194-C846-AC91-53EE2A69028F}"/>
              </a:ext>
            </a:extLst>
          </p:cNvPr>
          <p:cNvSpPr>
            <a:spLocks noGrp="1"/>
          </p:cNvSpPr>
          <p:nvPr>
            <p:ph type="title"/>
          </p:nvPr>
        </p:nvSpPr>
        <p:spPr>
          <a:xfrm>
            <a:off x="408631" y="525653"/>
            <a:ext cx="2639962" cy="5105400"/>
          </a:xfrm>
        </p:spPr>
        <p:txBody>
          <a:bodyPr>
            <a:normAutofit/>
          </a:bodyPr>
          <a:lstStyle/>
          <a:p>
            <a:r>
              <a:rPr lang="en-US" dirty="0">
                <a:solidFill>
                  <a:srgbClr val="FFFFFF"/>
                </a:solidFill>
              </a:rPr>
              <a:t>Thank</a:t>
            </a:r>
            <a:br>
              <a:rPr lang="en-US" dirty="0">
                <a:solidFill>
                  <a:srgbClr val="FFFFFF"/>
                </a:solidFill>
              </a:rPr>
            </a:br>
            <a:r>
              <a:rPr lang="en-US" dirty="0">
                <a:solidFill>
                  <a:srgbClr val="FFFFFF"/>
                </a:solidFill>
              </a:rPr>
              <a:t>you!</a:t>
            </a:r>
          </a:p>
        </p:txBody>
      </p:sp>
      <p:grpSp>
        <p:nvGrpSpPr>
          <p:cNvPr id="48" name="Group 47">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49"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50"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51"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2"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3"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4"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4" name="Content Placeholder 3">
            <a:extLst>
              <a:ext uri="{FF2B5EF4-FFF2-40B4-BE49-F238E27FC236}">
                <a16:creationId xmlns:a16="http://schemas.microsoft.com/office/drawing/2014/main" id="{A0A5BDC0-367D-4A9B-ABB0-8F1BD8BB81BE}"/>
              </a:ext>
            </a:extLst>
          </p:cNvPr>
          <p:cNvSpPr>
            <a:spLocks noGrp="1"/>
          </p:cNvSpPr>
          <p:nvPr>
            <p:ph idx="1"/>
          </p:nvPr>
        </p:nvSpPr>
        <p:spPr>
          <a:xfrm>
            <a:off x="5398001" y="361853"/>
            <a:ext cx="6468841" cy="5710334"/>
          </a:xfrm>
        </p:spPr>
        <p:txBody>
          <a:bodyPr/>
          <a:lstStyle/>
          <a:p>
            <a:pPr marL="0" indent="0">
              <a:buNone/>
            </a:pPr>
            <a:r>
              <a:rPr lang="en-US" dirty="0"/>
              <a:t>Visit our story and research archive:</a:t>
            </a:r>
          </a:p>
          <a:p>
            <a:pPr marL="0" indent="0">
              <a:buNone/>
            </a:pPr>
            <a:r>
              <a:rPr lang="en-US" dirty="0">
                <a:hlinkClick r:id="rId3"/>
              </a:rPr>
              <a:t>https://citylifestories.co.uk/</a:t>
            </a:r>
            <a:endParaRPr lang="en-US" dirty="0"/>
          </a:p>
          <a:p>
            <a:pPr marL="0" indent="0">
              <a:buNone/>
            </a:pPr>
            <a:endParaRPr lang="en-US" dirty="0"/>
          </a:p>
          <a:p>
            <a:pPr marL="0" indent="0">
              <a:buNone/>
            </a:pPr>
            <a:r>
              <a:rPr lang="en-US" dirty="0"/>
              <a:t>Follow us on Twitter:</a:t>
            </a:r>
            <a:endParaRPr lang="en-US" dirty="0">
              <a:hlinkClick r:id="rId4"/>
            </a:endParaRPr>
          </a:p>
          <a:p>
            <a:pPr marL="0" indent="0">
              <a:buNone/>
            </a:pPr>
            <a:r>
              <a:rPr lang="en-US" dirty="0">
                <a:hlinkClick r:id="rId4"/>
              </a:rPr>
              <a:t>@CityLifeStory</a:t>
            </a:r>
          </a:p>
          <a:p>
            <a:pPr marL="0" indent="0">
              <a:buNone/>
            </a:pPr>
            <a:endParaRPr lang="en-US" dirty="0">
              <a:hlinkClick r:id="rId4"/>
            </a:endParaRPr>
          </a:p>
          <a:p>
            <a:pPr marL="0" indent="0">
              <a:buNone/>
            </a:pPr>
            <a:r>
              <a:rPr lang="en-US" dirty="0"/>
              <a:t>Contact us:</a:t>
            </a:r>
            <a:endParaRPr lang="en-US" dirty="0">
              <a:hlinkClick r:id="rId4"/>
            </a:endParaRPr>
          </a:p>
          <a:p>
            <a:r>
              <a:rPr lang="en-US" dirty="0"/>
              <a:t>Sam: </a:t>
            </a:r>
            <a:r>
              <a:rPr lang="en-US" dirty="0">
                <a:hlinkClick r:id="rId4"/>
              </a:rPr>
              <a:t>citylifestories@gmail.com</a:t>
            </a:r>
            <a:endParaRPr lang="en-US" dirty="0"/>
          </a:p>
          <a:p>
            <a:r>
              <a:rPr lang="en-US" dirty="0"/>
              <a:t>Erica: </a:t>
            </a:r>
            <a:r>
              <a:rPr lang="en-US" dirty="0">
                <a:hlinkClick r:id="rId5"/>
              </a:rPr>
              <a:t>e.masserano@uel.ac.uk</a:t>
            </a:r>
            <a:endParaRPr lang="en-US" dirty="0"/>
          </a:p>
          <a:p>
            <a:endParaRPr lang="en-GB" dirty="0"/>
          </a:p>
        </p:txBody>
      </p:sp>
    </p:spTree>
    <p:extLst>
      <p:ext uri="{BB962C8B-B14F-4D97-AF65-F5344CB8AC3E}">
        <p14:creationId xmlns:p14="http://schemas.microsoft.com/office/powerpoint/2010/main" val="8592974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5574</TotalTime>
  <Words>1631</Words>
  <Application>Microsoft Office PowerPoint</Application>
  <PresentationFormat>Widescreen</PresentationFormat>
  <Paragraphs>114</Paragraphs>
  <Slides>14</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Corbel</vt:lpstr>
      <vt:lpstr>OpenSans-Regular</vt:lpstr>
      <vt:lpstr>Parallax</vt:lpstr>
      <vt:lpstr>Stories of Covid-19: Social Pasts &amp; Futures in CityLife </vt:lpstr>
      <vt:lpstr>The Pandemic &amp; Us</vt:lpstr>
      <vt:lpstr>CityLife: Stories for Change </vt:lpstr>
      <vt:lpstr>Why? </vt:lpstr>
      <vt:lpstr>In-Person Methodology</vt:lpstr>
      <vt:lpstr>Embedding Research</vt:lpstr>
      <vt:lpstr>PowerPoint Presentation</vt:lpstr>
      <vt:lpstr>Lockdown Stories 2020-21</vt:lpstr>
      <vt:lpstr>Do Your Best and Leave The Rest for Claire Chatelet</vt:lpstr>
      <vt:lpstr>Things That Miles Cannot Touch for Miles Davis</vt:lpstr>
      <vt:lpstr>Talk History for Peter Shrimpton</vt:lpstr>
      <vt:lpstr>From Russia to Toynbee, With Love for Miry Mayer</vt:lpstr>
      <vt:lpstr>Stories of Covid-19: Preliminary findings</vt:lpstr>
      <vt:lpstr>Thank you!</vt:lpstr>
    </vt:vector>
  </TitlesOfParts>
  <Company>UEL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EastLife</dc:title>
  <dc:creator>Tessa A Mcwatt</dc:creator>
  <cp:lastModifiedBy>Sam Dodd</cp:lastModifiedBy>
  <cp:revision>130</cp:revision>
  <dcterms:created xsi:type="dcterms:W3CDTF">2015-11-10T14:03:19Z</dcterms:created>
  <dcterms:modified xsi:type="dcterms:W3CDTF">2022-12-05T09:01:10Z</dcterms:modified>
</cp:coreProperties>
</file>